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8" r:id="rId2"/>
    <p:sldId id="279" r:id="rId3"/>
    <p:sldId id="303" r:id="rId4"/>
    <p:sldId id="280" r:id="rId5"/>
    <p:sldId id="281" r:id="rId6"/>
    <p:sldId id="296" r:id="rId7"/>
    <p:sldId id="282" r:id="rId8"/>
    <p:sldId id="297" r:id="rId9"/>
    <p:sldId id="298" r:id="rId10"/>
    <p:sldId id="299" r:id="rId11"/>
    <p:sldId id="283" r:id="rId12"/>
    <p:sldId id="305" r:id="rId13"/>
    <p:sldId id="284" r:id="rId14"/>
    <p:sldId id="285" r:id="rId15"/>
    <p:sldId id="286" r:id="rId16"/>
    <p:sldId id="287" r:id="rId17"/>
    <p:sldId id="288" r:id="rId18"/>
    <p:sldId id="289" r:id="rId19"/>
    <p:sldId id="290" r:id="rId20"/>
    <p:sldId id="291" r:id="rId21"/>
    <p:sldId id="293" r:id="rId22"/>
    <p:sldId id="292" r:id="rId23"/>
    <p:sldId id="294" r:id="rId24"/>
    <p:sldId id="295" r:id="rId25"/>
    <p:sldId id="300" r:id="rId26"/>
    <p:sldId id="304"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4" d="100"/>
          <a:sy n="74" d="100"/>
        </p:scale>
        <p:origin x="129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0D92F5D-7BBB-4DB4-AB93-F7FDC6B0EB0E}" type="datetimeFigureOut">
              <a:rPr lang="en-US" smtClean="0"/>
              <a:t>12/10/2014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69850-5FA6-44CC-9A03-C0DDC6DDA0E0}" type="slidenum">
              <a:rPr lang="en-US" smtClean="0"/>
              <a:t>‹#›</a:t>
            </a:fld>
            <a:endParaRPr lang="en-US"/>
          </a:p>
        </p:txBody>
      </p:sp>
    </p:spTree>
    <p:extLst>
      <p:ext uri="{BB962C8B-B14F-4D97-AF65-F5344CB8AC3E}">
        <p14:creationId xmlns:p14="http://schemas.microsoft.com/office/powerpoint/2010/main" val="159664098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0D92F5D-7BBB-4DB4-AB93-F7FDC6B0EB0E}" type="datetimeFigureOut">
              <a:rPr lang="en-US" smtClean="0"/>
              <a:t>12/10/2014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69850-5FA6-44CC-9A03-C0DDC6DDA0E0}" type="slidenum">
              <a:rPr lang="en-US" smtClean="0"/>
              <a:t>‹#›</a:t>
            </a:fld>
            <a:endParaRPr lang="en-US"/>
          </a:p>
        </p:txBody>
      </p:sp>
    </p:spTree>
    <p:extLst>
      <p:ext uri="{BB962C8B-B14F-4D97-AF65-F5344CB8AC3E}">
        <p14:creationId xmlns:p14="http://schemas.microsoft.com/office/powerpoint/2010/main" val="129764922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0D92F5D-7BBB-4DB4-AB93-F7FDC6B0EB0E}" type="datetimeFigureOut">
              <a:rPr lang="en-US" smtClean="0"/>
              <a:t>12/10/2014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69850-5FA6-44CC-9A03-C0DDC6DDA0E0}" type="slidenum">
              <a:rPr lang="en-US" smtClean="0"/>
              <a:t>‹#›</a:t>
            </a:fld>
            <a:endParaRPr lang="en-US"/>
          </a:p>
        </p:txBody>
      </p:sp>
    </p:spTree>
    <p:extLst>
      <p:ext uri="{BB962C8B-B14F-4D97-AF65-F5344CB8AC3E}">
        <p14:creationId xmlns:p14="http://schemas.microsoft.com/office/powerpoint/2010/main" val="30279077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0D92F5D-7BBB-4DB4-AB93-F7FDC6B0EB0E}" type="datetimeFigureOut">
              <a:rPr lang="en-US" smtClean="0"/>
              <a:t>12/10/2014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69850-5FA6-44CC-9A03-C0DDC6DDA0E0}" type="slidenum">
              <a:rPr lang="en-US" smtClean="0"/>
              <a:t>‹#›</a:t>
            </a:fld>
            <a:endParaRPr lang="en-US"/>
          </a:p>
        </p:txBody>
      </p:sp>
    </p:spTree>
    <p:extLst>
      <p:ext uri="{BB962C8B-B14F-4D97-AF65-F5344CB8AC3E}">
        <p14:creationId xmlns:p14="http://schemas.microsoft.com/office/powerpoint/2010/main" val="335630262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D92F5D-7BBB-4DB4-AB93-F7FDC6B0EB0E}" type="datetimeFigureOut">
              <a:rPr lang="en-US" smtClean="0"/>
              <a:t>12/10/2014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769850-5FA6-44CC-9A03-C0DDC6DDA0E0}" type="slidenum">
              <a:rPr lang="en-US" smtClean="0"/>
              <a:t>‹#›</a:t>
            </a:fld>
            <a:endParaRPr lang="en-US"/>
          </a:p>
        </p:txBody>
      </p:sp>
    </p:spTree>
    <p:extLst>
      <p:ext uri="{BB962C8B-B14F-4D97-AF65-F5344CB8AC3E}">
        <p14:creationId xmlns:p14="http://schemas.microsoft.com/office/powerpoint/2010/main" val="99391446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0D92F5D-7BBB-4DB4-AB93-F7FDC6B0EB0E}" type="datetimeFigureOut">
              <a:rPr lang="en-US" smtClean="0"/>
              <a:t>12/10/2014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769850-5FA6-44CC-9A03-C0DDC6DDA0E0}" type="slidenum">
              <a:rPr lang="en-US" smtClean="0"/>
              <a:t>‹#›</a:t>
            </a:fld>
            <a:endParaRPr lang="en-US"/>
          </a:p>
        </p:txBody>
      </p:sp>
    </p:spTree>
    <p:extLst>
      <p:ext uri="{BB962C8B-B14F-4D97-AF65-F5344CB8AC3E}">
        <p14:creationId xmlns:p14="http://schemas.microsoft.com/office/powerpoint/2010/main" val="246174643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0D92F5D-7BBB-4DB4-AB93-F7FDC6B0EB0E}" type="datetimeFigureOut">
              <a:rPr lang="en-US" smtClean="0"/>
              <a:t>12/10/2014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769850-5FA6-44CC-9A03-C0DDC6DDA0E0}" type="slidenum">
              <a:rPr lang="en-US" smtClean="0"/>
              <a:t>‹#›</a:t>
            </a:fld>
            <a:endParaRPr lang="en-US"/>
          </a:p>
        </p:txBody>
      </p:sp>
    </p:spTree>
    <p:extLst>
      <p:ext uri="{BB962C8B-B14F-4D97-AF65-F5344CB8AC3E}">
        <p14:creationId xmlns:p14="http://schemas.microsoft.com/office/powerpoint/2010/main" val="331884326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0D92F5D-7BBB-4DB4-AB93-F7FDC6B0EB0E}" type="datetimeFigureOut">
              <a:rPr lang="en-US" smtClean="0"/>
              <a:t>12/10/2014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769850-5FA6-44CC-9A03-C0DDC6DDA0E0}" type="slidenum">
              <a:rPr lang="en-US" smtClean="0"/>
              <a:t>‹#›</a:t>
            </a:fld>
            <a:endParaRPr lang="en-US"/>
          </a:p>
        </p:txBody>
      </p:sp>
    </p:spTree>
    <p:extLst>
      <p:ext uri="{BB962C8B-B14F-4D97-AF65-F5344CB8AC3E}">
        <p14:creationId xmlns:p14="http://schemas.microsoft.com/office/powerpoint/2010/main" val="74616802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D92F5D-7BBB-4DB4-AB93-F7FDC6B0EB0E}" type="datetimeFigureOut">
              <a:rPr lang="en-US" smtClean="0"/>
              <a:t>12/10/2014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769850-5FA6-44CC-9A03-C0DDC6DDA0E0}" type="slidenum">
              <a:rPr lang="en-US" smtClean="0"/>
              <a:t>‹#›</a:t>
            </a:fld>
            <a:endParaRPr lang="en-US"/>
          </a:p>
        </p:txBody>
      </p:sp>
    </p:spTree>
    <p:extLst>
      <p:ext uri="{BB962C8B-B14F-4D97-AF65-F5344CB8AC3E}">
        <p14:creationId xmlns:p14="http://schemas.microsoft.com/office/powerpoint/2010/main" val="82619831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D92F5D-7BBB-4DB4-AB93-F7FDC6B0EB0E}" type="datetimeFigureOut">
              <a:rPr lang="en-US" smtClean="0"/>
              <a:t>12/10/2014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769850-5FA6-44CC-9A03-C0DDC6DDA0E0}" type="slidenum">
              <a:rPr lang="en-US" smtClean="0"/>
              <a:t>‹#›</a:t>
            </a:fld>
            <a:endParaRPr lang="en-US"/>
          </a:p>
        </p:txBody>
      </p:sp>
    </p:spTree>
    <p:extLst>
      <p:ext uri="{BB962C8B-B14F-4D97-AF65-F5344CB8AC3E}">
        <p14:creationId xmlns:p14="http://schemas.microsoft.com/office/powerpoint/2010/main" val="346682062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D92F5D-7BBB-4DB4-AB93-F7FDC6B0EB0E}" type="datetimeFigureOut">
              <a:rPr lang="en-US" smtClean="0"/>
              <a:t>12/10/2014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769850-5FA6-44CC-9A03-C0DDC6DDA0E0}" type="slidenum">
              <a:rPr lang="en-US" smtClean="0"/>
              <a:t>‹#›</a:t>
            </a:fld>
            <a:endParaRPr lang="en-US"/>
          </a:p>
        </p:txBody>
      </p:sp>
    </p:spTree>
    <p:extLst>
      <p:ext uri="{BB962C8B-B14F-4D97-AF65-F5344CB8AC3E}">
        <p14:creationId xmlns:p14="http://schemas.microsoft.com/office/powerpoint/2010/main" val="228285025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D92F5D-7BBB-4DB4-AB93-F7FDC6B0EB0E}" type="datetimeFigureOut">
              <a:rPr lang="en-US" smtClean="0"/>
              <a:t>12/10/2014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769850-5FA6-44CC-9A03-C0DDC6DDA0E0}" type="slidenum">
              <a:rPr lang="en-US" smtClean="0"/>
              <a:t>‹#›</a:t>
            </a:fld>
            <a:endParaRPr lang="en-US"/>
          </a:p>
        </p:txBody>
      </p:sp>
    </p:spTree>
    <p:extLst>
      <p:ext uri="{BB962C8B-B14F-4D97-AF65-F5344CB8AC3E}">
        <p14:creationId xmlns:p14="http://schemas.microsoft.com/office/powerpoint/2010/main" val="25479642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121224" y="254105"/>
            <a:ext cx="2800353" cy="6385796"/>
            <a:chOff x="446808" y="80924"/>
            <a:chExt cx="2800353" cy="6385796"/>
          </a:xfrm>
        </p:grpSpPr>
        <p:cxnSp>
          <p:nvCxnSpPr>
            <p:cNvPr id="19" name="Straight Connector 18"/>
            <p:cNvCxnSpPr>
              <a:stCxn id="21" idx="4"/>
            </p:cNvCxnSpPr>
            <p:nvPr/>
          </p:nvCxnSpPr>
          <p:spPr>
            <a:xfrm>
              <a:off x="1910196" y="855052"/>
              <a:ext cx="1" cy="4955594"/>
            </a:xfrm>
            <a:prstGeom prst="line">
              <a:avLst/>
            </a:prstGeom>
            <a:ln w="50800"/>
          </p:spPr>
          <p:style>
            <a:lnRef idx="1">
              <a:schemeClr val="accent1"/>
            </a:lnRef>
            <a:fillRef idx="0">
              <a:schemeClr val="accent1"/>
            </a:fillRef>
            <a:effectRef idx="0">
              <a:schemeClr val="accent1"/>
            </a:effectRef>
            <a:fontRef idx="minor">
              <a:schemeClr val="tx1"/>
            </a:fontRef>
          </p:style>
        </p:cxnSp>
        <p:sp>
          <p:nvSpPr>
            <p:cNvPr id="21" name="Oval 20"/>
            <p:cNvSpPr/>
            <p:nvPr/>
          </p:nvSpPr>
          <p:spPr>
            <a:xfrm>
              <a:off x="967220" y="80924"/>
              <a:ext cx="1885951" cy="774128"/>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Christ</a:t>
              </a:r>
              <a:endParaRPr lang="en-US" sz="3200" dirty="0"/>
            </a:p>
          </p:txBody>
        </p:sp>
        <p:sp>
          <p:nvSpPr>
            <p:cNvPr id="22" name="Rounded Rectangle 21"/>
            <p:cNvSpPr/>
            <p:nvPr/>
          </p:nvSpPr>
          <p:spPr>
            <a:xfrm>
              <a:off x="446808" y="2465522"/>
              <a:ext cx="2800353" cy="862444"/>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Senior Pastor / Lead Elder</a:t>
              </a:r>
              <a:endParaRPr lang="en-US" sz="3200" dirty="0"/>
            </a:p>
          </p:txBody>
        </p:sp>
        <p:sp>
          <p:nvSpPr>
            <p:cNvPr id="23" name="Rounded Rectangle 22"/>
            <p:cNvSpPr/>
            <p:nvPr/>
          </p:nvSpPr>
          <p:spPr>
            <a:xfrm>
              <a:off x="446808" y="5799971"/>
              <a:ext cx="2800353" cy="666749"/>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Other Believers</a:t>
              </a:r>
              <a:endParaRPr lang="en-US" sz="3200" dirty="0"/>
            </a:p>
          </p:txBody>
        </p:sp>
        <p:sp>
          <p:nvSpPr>
            <p:cNvPr id="24" name="Rounded Rectangle 23"/>
            <p:cNvSpPr/>
            <p:nvPr/>
          </p:nvSpPr>
          <p:spPr>
            <a:xfrm>
              <a:off x="446808" y="3446780"/>
              <a:ext cx="2800353" cy="695745"/>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Pastor/Elders</a:t>
              </a:r>
            </a:p>
          </p:txBody>
        </p:sp>
        <p:sp>
          <p:nvSpPr>
            <p:cNvPr id="31" name="Rounded Rectangle 30"/>
            <p:cNvSpPr/>
            <p:nvPr/>
          </p:nvSpPr>
          <p:spPr>
            <a:xfrm>
              <a:off x="446808" y="4662887"/>
              <a:ext cx="2800353" cy="96202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Deacons / Spirit. Leaders</a:t>
              </a:r>
              <a:endParaRPr lang="en-US" sz="3200" dirty="0"/>
            </a:p>
          </p:txBody>
        </p:sp>
      </p:grpSp>
      <p:sp>
        <p:nvSpPr>
          <p:cNvPr id="32" name="Rounded Rectangle 31"/>
          <p:cNvSpPr/>
          <p:nvPr/>
        </p:nvSpPr>
        <p:spPr>
          <a:xfrm>
            <a:off x="121224" y="1080003"/>
            <a:ext cx="2800353" cy="932401"/>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Apostolic Scripture</a:t>
            </a:r>
            <a:endParaRPr lang="en-US" sz="3200" dirty="0"/>
          </a:p>
        </p:txBody>
      </p:sp>
      <p:sp>
        <p:nvSpPr>
          <p:cNvPr id="5" name="TextBox 4"/>
          <p:cNvSpPr txBox="1"/>
          <p:nvPr/>
        </p:nvSpPr>
        <p:spPr>
          <a:xfrm>
            <a:off x="3864553" y="254105"/>
            <a:ext cx="5279447" cy="6494085"/>
          </a:xfrm>
          <a:prstGeom prst="rect">
            <a:avLst/>
          </a:prstGeom>
          <a:noFill/>
        </p:spPr>
        <p:txBody>
          <a:bodyPr wrap="square" rtlCol="0">
            <a:spAutoFit/>
          </a:bodyPr>
          <a:lstStyle/>
          <a:p>
            <a:endParaRPr lang="en-US" sz="3200" dirty="0" smtClean="0">
              <a:solidFill>
                <a:srgbClr val="FFFF00"/>
              </a:solidFill>
            </a:endParaRPr>
          </a:p>
          <a:p>
            <a:r>
              <a:rPr lang="en-US" sz="3200" dirty="0" smtClean="0">
                <a:solidFill>
                  <a:srgbClr val="FFFF00"/>
                </a:solidFill>
              </a:rPr>
              <a:t>1. COB is committed to following Christ and apostolic teaching.</a:t>
            </a:r>
          </a:p>
          <a:p>
            <a:pPr lvl="0"/>
            <a:endParaRPr lang="en-US" sz="3200" dirty="0" smtClean="0">
              <a:solidFill>
                <a:srgbClr val="FFFF00"/>
              </a:solidFill>
            </a:endParaRPr>
          </a:p>
          <a:p>
            <a:r>
              <a:rPr lang="en-US" sz="3200" dirty="0" smtClean="0">
                <a:solidFill>
                  <a:srgbClr val="FFFF00"/>
                </a:solidFill>
              </a:rPr>
              <a:t>2. COB has a team of pastors and elders who work together to govern the church.</a:t>
            </a:r>
          </a:p>
          <a:p>
            <a:pPr lvl="0"/>
            <a:endParaRPr lang="en-US" sz="3200" dirty="0" smtClean="0">
              <a:solidFill>
                <a:srgbClr val="FFFF00"/>
              </a:solidFill>
            </a:endParaRPr>
          </a:p>
          <a:p>
            <a:pPr lvl="0"/>
            <a:r>
              <a:rPr lang="en-US" sz="3200" dirty="0" smtClean="0">
                <a:solidFill>
                  <a:srgbClr val="FFFF00"/>
                </a:solidFill>
              </a:rPr>
              <a:t>3. The pastor/elders are committed to empowering all believers to growth and ministry effectiveness.</a:t>
            </a:r>
            <a:endParaRPr lang="en-US" sz="3200" dirty="0">
              <a:solidFill>
                <a:srgbClr val="FFFF00"/>
              </a:solidFill>
            </a:endParaRPr>
          </a:p>
        </p:txBody>
      </p:sp>
    </p:spTree>
    <p:extLst>
      <p:ext uri="{BB962C8B-B14F-4D97-AF65-F5344CB8AC3E}">
        <p14:creationId xmlns:p14="http://schemas.microsoft.com/office/powerpoint/2010/main" val="425175787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584775"/>
          </a:xfrm>
          <a:prstGeom prst="rect">
            <a:avLst/>
          </a:prstGeom>
          <a:noFill/>
          <a:ln w="25400">
            <a:noFill/>
          </a:ln>
        </p:spPr>
        <p:txBody>
          <a:bodyPr wrap="square" rtlCol="0">
            <a:spAutoFit/>
          </a:bodyPr>
          <a:lstStyle/>
          <a:p>
            <a:pPr lvl="0"/>
            <a:r>
              <a:rPr lang="en-US" sz="3200" dirty="0">
                <a:solidFill>
                  <a:schemeClr val="bg1"/>
                </a:solidFill>
              </a:rPr>
              <a:t>1 Peter 5.1-5 NET: </a:t>
            </a:r>
            <a:r>
              <a:rPr lang="en-US" sz="3200" u="sng" dirty="0">
                <a:solidFill>
                  <a:srgbClr val="FFFF00"/>
                </a:solidFill>
              </a:rPr>
              <a:t>Give a shepherd's care</a:t>
            </a:r>
            <a:endParaRPr lang="en-US" sz="3200" dirty="0">
              <a:solidFill>
                <a:schemeClr val="bg1"/>
              </a:solidFill>
            </a:endParaRPr>
          </a:p>
        </p:txBody>
      </p:sp>
      <p:sp>
        <p:nvSpPr>
          <p:cNvPr id="3" name="TextBox 2"/>
          <p:cNvSpPr txBox="1"/>
          <p:nvPr/>
        </p:nvSpPr>
        <p:spPr>
          <a:xfrm>
            <a:off x="0" y="789709"/>
            <a:ext cx="9144000" cy="6463308"/>
          </a:xfrm>
          <a:prstGeom prst="rect">
            <a:avLst/>
          </a:prstGeom>
          <a:solidFill>
            <a:schemeClr val="accent1">
              <a:lumMod val="40000"/>
              <a:lumOff val="60000"/>
            </a:schemeClr>
          </a:solidFill>
        </p:spPr>
        <p:txBody>
          <a:bodyPr wrap="square" rtlCol="0">
            <a:spAutoFit/>
          </a:bodyPr>
          <a:lstStyle/>
          <a:p>
            <a:pPr marL="285750" indent="-285750">
              <a:buFont typeface="Wingdings 2" panose="05020102010507070707" pitchFamily="18" charset="2"/>
              <a:buChar char=""/>
            </a:pPr>
            <a:r>
              <a:rPr lang="en-US" sz="3200" dirty="0" smtClean="0"/>
              <a:t>ensure ministry functionality, especially for care and edification [spiritual growth]</a:t>
            </a:r>
          </a:p>
          <a:p>
            <a:pPr marL="285750" indent="-285750">
              <a:spcBef>
                <a:spcPts val="1800"/>
              </a:spcBef>
              <a:buFont typeface="Wingdings 2" panose="05020102010507070707" pitchFamily="18" charset="2"/>
              <a:buChar char=""/>
            </a:pPr>
            <a:r>
              <a:rPr lang="en-US" sz="3200" dirty="0" smtClean="0"/>
              <a:t>pray for the church and its members consistently</a:t>
            </a:r>
          </a:p>
          <a:p>
            <a:pPr marL="285750" indent="-285750">
              <a:spcBef>
                <a:spcPts val="1800"/>
              </a:spcBef>
              <a:buFont typeface="Wingdings 2" panose="05020102010507070707" pitchFamily="18" charset="2"/>
              <a:buChar char=""/>
            </a:pPr>
            <a:r>
              <a:rPr lang="en-US" sz="3200" dirty="0" smtClean="0"/>
              <a:t>pray with people, hear their confession, provide biblical counsel, anoint them with oil</a:t>
            </a:r>
          </a:p>
          <a:p>
            <a:endParaRPr lang="en-US" sz="3200" dirty="0" smtClean="0"/>
          </a:p>
          <a:p>
            <a:endParaRPr lang="en-US" sz="3200" dirty="0"/>
          </a:p>
          <a:p>
            <a:endParaRPr lang="en-US" sz="3200" dirty="0" smtClean="0"/>
          </a:p>
          <a:p>
            <a:endParaRPr lang="en-US" sz="3200" dirty="0"/>
          </a:p>
          <a:p>
            <a:endParaRPr lang="en-US" sz="3200" dirty="0" smtClean="0"/>
          </a:p>
          <a:p>
            <a:endParaRPr lang="en-US" sz="3200" dirty="0"/>
          </a:p>
          <a:p>
            <a:endParaRPr lang="en-US" sz="3200" dirty="0" smtClean="0"/>
          </a:p>
        </p:txBody>
      </p:sp>
    </p:spTree>
    <p:extLst>
      <p:ext uri="{BB962C8B-B14F-4D97-AF65-F5344CB8AC3E}">
        <p14:creationId xmlns:p14="http://schemas.microsoft.com/office/powerpoint/2010/main" val="410115868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4208318" cy="5509200"/>
          </a:xfrm>
          <a:prstGeom prst="rect">
            <a:avLst/>
          </a:prstGeom>
          <a:noFill/>
          <a:ln w="25400">
            <a:noFill/>
          </a:ln>
        </p:spPr>
        <p:txBody>
          <a:bodyPr wrap="square" rtlCol="0">
            <a:spAutoFit/>
          </a:bodyPr>
          <a:lstStyle/>
          <a:p>
            <a:pPr lvl="0"/>
            <a:r>
              <a:rPr lang="en-US" sz="3200" dirty="0">
                <a:solidFill>
                  <a:schemeClr val="bg1"/>
                </a:solidFill>
              </a:rPr>
              <a:t>Ephesians 4.11-12 NET:  It was he </a:t>
            </a:r>
            <a:r>
              <a:rPr lang="en-US" sz="3200" dirty="0" smtClean="0">
                <a:solidFill>
                  <a:schemeClr val="bg1"/>
                </a:solidFill>
              </a:rPr>
              <a:t>who </a:t>
            </a:r>
            <a:r>
              <a:rPr lang="en-US" sz="3200" dirty="0">
                <a:solidFill>
                  <a:schemeClr val="bg1"/>
                </a:solidFill>
              </a:rPr>
              <a:t>gave some as apostles, some as prophets, some as evangelists, and some as </a:t>
            </a:r>
            <a:r>
              <a:rPr lang="en-US" sz="3200" u="sng" dirty="0" smtClean="0">
                <a:solidFill>
                  <a:srgbClr val="FFFF00"/>
                </a:solidFill>
              </a:rPr>
              <a:t>pastors [/elders]</a:t>
            </a:r>
            <a:r>
              <a:rPr lang="en-US" sz="3200" dirty="0" smtClean="0">
                <a:solidFill>
                  <a:schemeClr val="bg1"/>
                </a:solidFill>
              </a:rPr>
              <a:t> </a:t>
            </a:r>
            <a:r>
              <a:rPr lang="en-US" sz="3200" dirty="0">
                <a:solidFill>
                  <a:schemeClr val="bg1"/>
                </a:solidFill>
              </a:rPr>
              <a:t>and </a:t>
            </a:r>
            <a:r>
              <a:rPr lang="en-US" sz="3200" dirty="0" smtClean="0">
                <a:solidFill>
                  <a:schemeClr val="bg1"/>
                </a:solidFill>
              </a:rPr>
              <a:t>[other] teachers</a:t>
            </a:r>
            <a:r>
              <a:rPr lang="en-US" sz="3200" dirty="0">
                <a:solidFill>
                  <a:schemeClr val="bg1"/>
                </a:solidFill>
              </a:rPr>
              <a:t>, to equip </a:t>
            </a:r>
            <a:r>
              <a:rPr lang="en-US" sz="3200" u="sng" dirty="0">
                <a:solidFill>
                  <a:srgbClr val="FFFF00"/>
                </a:solidFill>
              </a:rPr>
              <a:t>the saints</a:t>
            </a:r>
            <a:r>
              <a:rPr lang="en-US" sz="3200" dirty="0">
                <a:solidFill>
                  <a:srgbClr val="FFFF00"/>
                </a:solidFill>
              </a:rPr>
              <a:t> </a:t>
            </a:r>
            <a:r>
              <a:rPr lang="en-US" sz="3200" dirty="0">
                <a:solidFill>
                  <a:schemeClr val="bg1"/>
                </a:solidFill>
              </a:rPr>
              <a:t>for the work of ministry, that is, to build up the body of Christ…</a:t>
            </a:r>
          </a:p>
        </p:txBody>
      </p:sp>
      <p:sp>
        <p:nvSpPr>
          <p:cNvPr id="3" name="TextBox 2"/>
          <p:cNvSpPr txBox="1"/>
          <p:nvPr/>
        </p:nvSpPr>
        <p:spPr>
          <a:xfrm>
            <a:off x="5039592" y="984885"/>
            <a:ext cx="4104408" cy="4524315"/>
          </a:xfrm>
          <a:prstGeom prst="rect">
            <a:avLst/>
          </a:prstGeom>
          <a:noFill/>
          <a:ln w="25400">
            <a:noFill/>
          </a:ln>
        </p:spPr>
        <p:txBody>
          <a:bodyPr wrap="square" rtlCol="0">
            <a:spAutoFit/>
          </a:bodyPr>
          <a:lstStyle/>
          <a:p>
            <a:pPr lvl="0" algn="r"/>
            <a:r>
              <a:rPr lang="en-US" sz="3200" dirty="0" smtClean="0">
                <a:solidFill>
                  <a:srgbClr val="FFFF00"/>
                </a:solidFill>
              </a:rPr>
              <a:t>work to build up and equip all believers </a:t>
            </a:r>
          </a:p>
          <a:p>
            <a:pPr lvl="0" algn="r"/>
            <a:r>
              <a:rPr lang="en-US" sz="3200" dirty="0" smtClean="0">
                <a:solidFill>
                  <a:srgbClr val="FFFF00"/>
                </a:solidFill>
              </a:rPr>
              <a:t>in the church…</a:t>
            </a:r>
          </a:p>
          <a:p>
            <a:pPr lvl="0" algn="r"/>
            <a:endParaRPr lang="en-US" sz="3200" dirty="0">
              <a:solidFill>
                <a:srgbClr val="FFFF00"/>
              </a:solidFill>
            </a:endParaRPr>
          </a:p>
          <a:p>
            <a:pPr lvl="0" algn="r"/>
            <a:endParaRPr lang="en-US" sz="3200" dirty="0" smtClean="0">
              <a:solidFill>
                <a:srgbClr val="FFFF00"/>
              </a:solidFill>
            </a:endParaRPr>
          </a:p>
          <a:p>
            <a:pPr lvl="0" algn="r"/>
            <a:r>
              <a:rPr lang="en-US" sz="3200" dirty="0" smtClean="0">
                <a:solidFill>
                  <a:srgbClr val="FFFF00"/>
                </a:solidFill>
              </a:rPr>
              <a:t>do the ministry work of the church together…</a:t>
            </a:r>
          </a:p>
          <a:p>
            <a:pPr lvl="0"/>
            <a:endParaRPr lang="en-US" sz="3200" dirty="0">
              <a:solidFill>
                <a:srgbClr val="FFFF00"/>
              </a:solidFill>
            </a:endParaRPr>
          </a:p>
          <a:p>
            <a:pPr lvl="0"/>
            <a:endParaRPr lang="en-US" sz="3200" dirty="0">
              <a:solidFill>
                <a:srgbClr val="FFFF00"/>
              </a:solidFill>
            </a:endParaRPr>
          </a:p>
        </p:txBody>
      </p:sp>
      <p:cxnSp>
        <p:nvCxnSpPr>
          <p:cNvPr id="5" name="Straight Arrow Connector 4"/>
          <p:cNvCxnSpPr/>
          <p:nvPr/>
        </p:nvCxnSpPr>
        <p:spPr>
          <a:xfrm flipV="1">
            <a:off x="3231573" y="1953491"/>
            <a:ext cx="2649682" cy="644236"/>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a:off x="2734542" y="3878060"/>
            <a:ext cx="2305050" cy="28922"/>
          </a:xfrm>
          <a:prstGeom prst="straightConnector1">
            <a:avLst/>
          </a:prstGeom>
          <a:ln w="508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1871325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4524315"/>
          </a:xfrm>
          <a:prstGeom prst="rect">
            <a:avLst/>
          </a:prstGeom>
          <a:noFill/>
          <a:ln w="25400">
            <a:noFill/>
          </a:ln>
        </p:spPr>
        <p:txBody>
          <a:bodyPr wrap="square" rtlCol="0">
            <a:spAutoFit/>
          </a:bodyPr>
          <a:lstStyle/>
          <a:p>
            <a:pPr lvl="0"/>
            <a:r>
              <a:rPr lang="en-US" sz="3200" dirty="0">
                <a:solidFill>
                  <a:schemeClr val="bg1"/>
                </a:solidFill>
              </a:rPr>
              <a:t>1 Peter 5.1-5 NET:  …I urge the elders among you:  Give a shepherd's care to God's flock among you, exercising oversight not merely as a duty but willingly under God's direction, not for shameful profit but eagerly.  And do not lord it over those entrusted to you, but be examples to the flock.  Then when the Chief Shepherd appears, you will receive the crown of glory that never fades away.  </a:t>
            </a:r>
            <a:r>
              <a:rPr lang="en-US" sz="3200" u="sng" dirty="0">
                <a:solidFill>
                  <a:srgbClr val="FFFF00"/>
                </a:solidFill>
              </a:rPr>
              <a:t>In the same way, you who are younger, be subject to the elders</a:t>
            </a:r>
            <a:r>
              <a:rPr lang="en-US" sz="3200" dirty="0">
                <a:solidFill>
                  <a:schemeClr val="bg1"/>
                </a:solidFill>
              </a:rPr>
              <a:t>…</a:t>
            </a:r>
          </a:p>
        </p:txBody>
      </p:sp>
    </p:spTree>
    <p:extLst>
      <p:ext uri="{BB962C8B-B14F-4D97-AF65-F5344CB8AC3E}">
        <p14:creationId xmlns:p14="http://schemas.microsoft.com/office/powerpoint/2010/main" val="2587645906"/>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001643"/>
          </a:xfrm>
          <a:prstGeom prst="rect">
            <a:avLst/>
          </a:prstGeom>
          <a:noFill/>
          <a:ln w="25400">
            <a:noFill/>
          </a:ln>
        </p:spPr>
        <p:txBody>
          <a:bodyPr wrap="square" rtlCol="0">
            <a:spAutoFit/>
          </a:bodyPr>
          <a:lstStyle/>
          <a:p>
            <a:pPr lvl="0"/>
            <a:r>
              <a:rPr lang="en-US" sz="3200" dirty="0" smtClean="0">
                <a:solidFill>
                  <a:schemeClr val="bg1"/>
                </a:solidFill>
              </a:rPr>
              <a:t>Titus </a:t>
            </a:r>
            <a:r>
              <a:rPr lang="en-US" sz="3200" dirty="0">
                <a:solidFill>
                  <a:schemeClr val="bg1"/>
                </a:solidFill>
              </a:rPr>
              <a:t>1.6-9 NET:  An elder must be blameless, the husband of one wife, with faithful children who cannot be charged with dissipation or rebellion.  For the overseer must be blameless as one entrusted with God's work, not arrogant, not prone to anger, not a drunkard, not violent, not greedy for gain.  Instead he must be hospitable, devoted to what is good, sensible, upright, devout, and self-controlled.  He must hold firmly to the faithful message as it has been taught, so that he will be able to give exhortation in such healthy teaching and correct those who speak against it.</a:t>
            </a:r>
          </a:p>
        </p:txBody>
      </p:sp>
    </p:spTree>
    <p:extLst>
      <p:ext uri="{BB962C8B-B14F-4D97-AF65-F5344CB8AC3E}">
        <p14:creationId xmlns:p14="http://schemas.microsoft.com/office/powerpoint/2010/main" val="8355862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986528"/>
          </a:xfrm>
          <a:prstGeom prst="rect">
            <a:avLst/>
          </a:prstGeom>
          <a:noFill/>
          <a:ln w="25400">
            <a:noFill/>
          </a:ln>
        </p:spPr>
        <p:txBody>
          <a:bodyPr wrap="square" rtlCol="0">
            <a:spAutoFit/>
          </a:bodyPr>
          <a:lstStyle/>
          <a:p>
            <a:pPr lvl="0"/>
            <a:r>
              <a:rPr lang="en-US" sz="3200" dirty="0">
                <a:solidFill>
                  <a:schemeClr val="bg1"/>
                </a:solidFill>
              </a:rPr>
              <a:t>1 Timothy 3.2-7 NET:  The overseer then must be above reproach, the husband of one wife, temperate, self-controlled, respectable, hospitable, an able teacher, not a drunkard, not violent, but gentle, not contentious, free from the love of money.  He must manage his own household well and keep his children in control without losing his dignity.  But if someone does not know how to manage his own household, how will he care for the church of God?  He must not be a recent convert or he may become arrogant and fall into the punishment that the devil will exact.  And he must be well thought of by those outside the faith, so that he may not fall into disgrace and be caught by the devil's trap.</a:t>
            </a:r>
          </a:p>
        </p:txBody>
      </p:sp>
    </p:spTree>
    <p:extLst>
      <p:ext uri="{BB962C8B-B14F-4D97-AF65-F5344CB8AC3E}">
        <p14:creationId xmlns:p14="http://schemas.microsoft.com/office/powerpoint/2010/main" val="270552071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740307"/>
          </a:xfrm>
          <a:prstGeom prst="rect">
            <a:avLst/>
          </a:prstGeom>
          <a:noFill/>
          <a:ln w="25400">
            <a:noFill/>
          </a:ln>
        </p:spPr>
        <p:txBody>
          <a:bodyPr wrap="square" rtlCol="0">
            <a:spAutoFit/>
          </a:bodyPr>
          <a:lstStyle/>
          <a:p>
            <a:r>
              <a:rPr lang="en-US" sz="3200" dirty="0">
                <a:solidFill>
                  <a:schemeClr val="bg1"/>
                </a:solidFill>
              </a:rPr>
              <a:t>Titus 1.6-9 NET:  </a:t>
            </a:r>
            <a:r>
              <a:rPr lang="en-US" sz="3200" b="1" dirty="0">
                <a:solidFill>
                  <a:srgbClr val="FFFF00"/>
                </a:solidFill>
              </a:rPr>
              <a:t>An elder must be blameless</a:t>
            </a:r>
            <a:r>
              <a:rPr lang="en-US" sz="2000" dirty="0">
                <a:solidFill>
                  <a:schemeClr val="bg1"/>
                </a:solidFill>
              </a:rPr>
              <a:t>, the husband of one wife, with faithful children who cannot be charged with dissipation or rebellion.  </a:t>
            </a:r>
            <a:r>
              <a:rPr lang="en-US" sz="3200" b="1" dirty="0">
                <a:solidFill>
                  <a:srgbClr val="FFFF00"/>
                </a:solidFill>
              </a:rPr>
              <a:t>For the overseer must be blameless as one entrusted with God's work</a:t>
            </a:r>
            <a:r>
              <a:rPr lang="en-US" sz="2000" dirty="0">
                <a:solidFill>
                  <a:schemeClr val="bg1"/>
                </a:solidFill>
              </a:rPr>
              <a:t>, not arrogant, not prone to anger, not a drunkard, not violent, not greedy for gain.  Instead he must be hospitable, devoted to what is good, sensible, upright, devout, and self-controlled.  He must hold firmly to the faithful message as it has been taught, so that he will be able to give exhortation in such healthy teaching and correct those who speak against it.</a:t>
            </a:r>
          </a:p>
          <a:p>
            <a:pPr lvl="0"/>
            <a:endParaRPr lang="en-US" sz="3200" dirty="0" smtClean="0">
              <a:solidFill>
                <a:schemeClr val="bg1"/>
              </a:solidFill>
            </a:endParaRPr>
          </a:p>
          <a:p>
            <a:pPr lvl="0"/>
            <a:r>
              <a:rPr lang="en-US" sz="3200" dirty="0" smtClean="0">
                <a:solidFill>
                  <a:schemeClr val="bg1"/>
                </a:solidFill>
              </a:rPr>
              <a:t>1 </a:t>
            </a:r>
            <a:r>
              <a:rPr lang="en-US" sz="3200" dirty="0">
                <a:solidFill>
                  <a:schemeClr val="bg1"/>
                </a:solidFill>
              </a:rPr>
              <a:t>Timothy 3.2-7 NET:  </a:t>
            </a:r>
            <a:r>
              <a:rPr lang="en-US" sz="3200" b="1" dirty="0">
                <a:solidFill>
                  <a:srgbClr val="FFFF00"/>
                </a:solidFill>
              </a:rPr>
              <a:t>The overseer then must be above reproach</a:t>
            </a:r>
            <a:r>
              <a:rPr lang="en-US" sz="2000" dirty="0">
                <a:solidFill>
                  <a:schemeClr val="bg1"/>
                </a:solidFill>
              </a:rPr>
              <a:t>, the husband of one wife, temperate, self-controlled, respectable, hospitable, an able teacher, not a drunkard, not violent, but gentle, not contentious, free from the love of money.  He must manage his own household well and keep his children in control without losing his dignity.  But if someone does not know how to manage his own household, how will he care for the church of God?  He must not be a recent convert or he may become arrogant and fall into the punishment that the devil will exact.  And he must be well thought of by those outside the faith, so that he may not fall into disgrace and be caught by the devil's trap.</a:t>
            </a:r>
          </a:p>
        </p:txBody>
      </p:sp>
    </p:spTree>
    <p:extLst>
      <p:ext uri="{BB962C8B-B14F-4D97-AF65-F5344CB8AC3E}">
        <p14:creationId xmlns:p14="http://schemas.microsoft.com/office/powerpoint/2010/main" val="330949555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740307"/>
          </a:xfrm>
          <a:prstGeom prst="rect">
            <a:avLst/>
          </a:prstGeom>
          <a:noFill/>
          <a:ln w="25400">
            <a:noFill/>
          </a:ln>
        </p:spPr>
        <p:txBody>
          <a:bodyPr wrap="square" rtlCol="0">
            <a:spAutoFit/>
          </a:bodyPr>
          <a:lstStyle/>
          <a:p>
            <a:r>
              <a:rPr lang="en-US" sz="3200" dirty="0">
                <a:solidFill>
                  <a:schemeClr val="bg1"/>
                </a:solidFill>
              </a:rPr>
              <a:t>Titus 1.6-9 NET:  </a:t>
            </a:r>
            <a:r>
              <a:rPr lang="en-US" sz="2000" dirty="0">
                <a:solidFill>
                  <a:schemeClr val="bg1"/>
                </a:solidFill>
              </a:rPr>
              <a:t>An elder must be blameless, the husband of one wife, with faithful children who cannot be charged with dissipation or rebellion.  For the overseer must be blameless as one entrusted with God's work, not arrogant, not prone to anger, not a drunkard, not violent, not greedy for gain.  Instead he must be hospitable, devoted to what is good, sensible, upright, </a:t>
            </a:r>
            <a:r>
              <a:rPr lang="en-US" sz="3200" b="1" dirty="0">
                <a:solidFill>
                  <a:srgbClr val="FFFF00"/>
                </a:solidFill>
              </a:rPr>
              <a:t>devout</a:t>
            </a:r>
            <a:r>
              <a:rPr lang="en-US" sz="2000" dirty="0">
                <a:solidFill>
                  <a:schemeClr val="bg1"/>
                </a:solidFill>
              </a:rPr>
              <a:t>, and self-controlled.  He must hold firmly to the faithful message as it has been taught, so that he will be able to give exhortation in such healthy teaching and correct those who speak against it.</a:t>
            </a:r>
          </a:p>
          <a:p>
            <a:pPr lvl="0"/>
            <a:endParaRPr lang="en-US" sz="2000" dirty="0" smtClean="0">
              <a:solidFill>
                <a:schemeClr val="bg1"/>
              </a:solidFill>
            </a:endParaRPr>
          </a:p>
          <a:p>
            <a:pPr lvl="0"/>
            <a:r>
              <a:rPr lang="en-US" sz="3200" dirty="0" smtClean="0">
                <a:solidFill>
                  <a:schemeClr val="bg1"/>
                </a:solidFill>
              </a:rPr>
              <a:t>1 </a:t>
            </a:r>
            <a:r>
              <a:rPr lang="en-US" sz="3200" dirty="0">
                <a:solidFill>
                  <a:schemeClr val="bg1"/>
                </a:solidFill>
              </a:rPr>
              <a:t>Timothy 3.2-7 NET:  </a:t>
            </a:r>
            <a:r>
              <a:rPr lang="en-US" sz="2000" dirty="0">
                <a:solidFill>
                  <a:schemeClr val="bg1"/>
                </a:solidFill>
              </a:rPr>
              <a:t>The overseer then must be above reproach, the husband of one wife, temperate, self-controlled, respectable, hospitable, an able teacher, not a drunkard, not violent, but gentle, not contentious, free from the love of money.  He must manage his own household well and keep his children in control without losing his dignity.  But if someone does not know how to manage his own household, how will he care for the church of God?  </a:t>
            </a:r>
            <a:r>
              <a:rPr lang="en-US" sz="3200" b="1" dirty="0">
                <a:solidFill>
                  <a:srgbClr val="FFFF00"/>
                </a:solidFill>
              </a:rPr>
              <a:t>He must not be a recent convert or he may become arrogant and fall into the punishment that the devil will exact.  </a:t>
            </a:r>
            <a:r>
              <a:rPr lang="en-US" sz="2000" dirty="0">
                <a:solidFill>
                  <a:schemeClr val="bg1"/>
                </a:solidFill>
              </a:rPr>
              <a:t>And he must be well thought of by those outside the faith, so that he may not fall into disgrace and be caught by the devil's trap.</a:t>
            </a:r>
          </a:p>
        </p:txBody>
      </p:sp>
    </p:spTree>
    <p:extLst>
      <p:ext uri="{BB962C8B-B14F-4D97-AF65-F5344CB8AC3E}">
        <p14:creationId xmlns:p14="http://schemas.microsoft.com/office/powerpoint/2010/main" val="121952428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924973"/>
          </a:xfrm>
          <a:prstGeom prst="rect">
            <a:avLst/>
          </a:prstGeom>
          <a:noFill/>
          <a:ln w="25400">
            <a:noFill/>
          </a:ln>
        </p:spPr>
        <p:txBody>
          <a:bodyPr wrap="square" rtlCol="0">
            <a:spAutoFit/>
          </a:bodyPr>
          <a:lstStyle/>
          <a:p>
            <a:r>
              <a:rPr lang="en-US" sz="3200" dirty="0">
                <a:solidFill>
                  <a:schemeClr val="bg1"/>
                </a:solidFill>
              </a:rPr>
              <a:t>Titus 1.6-9 NET:  </a:t>
            </a:r>
            <a:r>
              <a:rPr lang="en-US" sz="2000" dirty="0">
                <a:solidFill>
                  <a:schemeClr val="bg1"/>
                </a:solidFill>
              </a:rPr>
              <a:t>An elder must be blameless, the husband of one wife, with faithful children who cannot be charged with dissipation or rebellion.  For the overseer must be blameless as one entrusted with God's work, not arrogant, not prone to anger, not a drunkard, not violent, not greedy for gain.  Instead he must be hospitable, devoted to what is good, sensible, upright, devout, and self-controlled.  </a:t>
            </a:r>
            <a:endParaRPr lang="en-US" sz="2000" dirty="0" smtClean="0">
              <a:solidFill>
                <a:schemeClr val="bg1"/>
              </a:solidFill>
            </a:endParaRPr>
          </a:p>
          <a:p>
            <a:r>
              <a:rPr lang="en-US" sz="3200" b="1" dirty="0" smtClean="0">
                <a:solidFill>
                  <a:srgbClr val="FFFF00"/>
                </a:solidFill>
              </a:rPr>
              <a:t>He </a:t>
            </a:r>
            <a:r>
              <a:rPr lang="en-US" sz="3200" b="1" dirty="0">
                <a:solidFill>
                  <a:srgbClr val="FFFF00"/>
                </a:solidFill>
              </a:rPr>
              <a:t>must hold firmly to the faithful message as it has been taught, so that he will be able to give exhortation in such healthy teaching and correct those who speak against it.</a:t>
            </a:r>
          </a:p>
          <a:p>
            <a:pPr lvl="0"/>
            <a:r>
              <a:rPr lang="en-US" sz="3200" dirty="0" smtClean="0">
                <a:solidFill>
                  <a:schemeClr val="bg1"/>
                </a:solidFill>
              </a:rPr>
              <a:t>1 </a:t>
            </a:r>
            <a:r>
              <a:rPr lang="en-US" sz="3200" dirty="0">
                <a:solidFill>
                  <a:schemeClr val="bg1"/>
                </a:solidFill>
              </a:rPr>
              <a:t>Timothy 3.2-7 NET:  </a:t>
            </a:r>
            <a:r>
              <a:rPr lang="en-US" sz="2000" dirty="0">
                <a:solidFill>
                  <a:schemeClr val="bg1"/>
                </a:solidFill>
              </a:rPr>
              <a:t>The overseer then must be above reproach, the husband of one wife, temperate, self-controlled, respectable, hospitable, </a:t>
            </a:r>
            <a:endParaRPr lang="en-US" sz="2000" dirty="0" smtClean="0">
              <a:solidFill>
                <a:schemeClr val="bg1"/>
              </a:solidFill>
            </a:endParaRPr>
          </a:p>
          <a:p>
            <a:pPr lvl="0"/>
            <a:r>
              <a:rPr lang="en-US" sz="3200" b="1" dirty="0" smtClean="0">
                <a:solidFill>
                  <a:srgbClr val="FFFF00"/>
                </a:solidFill>
              </a:rPr>
              <a:t>an </a:t>
            </a:r>
            <a:r>
              <a:rPr lang="en-US" sz="3200" b="1" dirty="0">
                <a:solidFill>
                  <a:srgbClr val="FFFF00"/>
                </a:solidFill>
              </a:rPr>
              <a:t>able teacher</a:t>
            </a:r>
            <a:r>
              <a:rPr lang="en-US" sz="2000" dirty="0">
                <a:solidFill>
                  <a:schemeClr val="bg1"/>
                </a:solidFill>
              </a:rPr>
              <a:t>, not a drunkard, not violent, but gentle, not contentious, free from the love of money.  He must manage his own household well and keep his children in control without losing his dignity.  But if someone does not know how to manage his own household, how will he care for the church of God?  He must not be a recent convert or he may become arrogant and fall into the punishment that the devil will exact.  And he must be well thought of by those outside the faith, so that he may not fall into disgrace and be caught by the devil's trap.</a:t>
            </a:r>
          </a:p>
        </p:txBody>
      </p:sp>
    </p:spTree>
    <p:extLst>
      <p:ext uri="{BB962C8B-B14F-4D97-AF65-F5344CB8AC3E}">
        <p14:creationId xmlns:p14="http://schemas.microsoft.com/office/powerpoint/2010/main" val="419092331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7048083"/>
          </a:xfrm>
          <a:prstGeom prst="rect">
            <a:avLst/>
          </a:prstGeom>
          <a:noFill/>
          <a:ln w="25400">
            <a:noFill/>
          </a:ln>
        </p:spPr>
        <p:txBody>
          <a:bodyPr wrap="square" rtlCol="0">
            <a:spAutoFit/>
          </a:bodyPr>
          <a:lstStyle/>
          <a:p>
            <a:r>
              <a:rPr lang="en-US" sz="3200" dirty="0">
                <a:solidFill>
                  <a:schemeClr val="bg1"/>
                </a:solidFill>
              </a:rPr>
              <a:t>Titus 1.6-9 NET:  </a:t>
            </a:r>
            <a:r>
              <a:rPr lang="en-US" sz="2000" dirty="0">
                <a:solidFill>
                  <a:schemeClr val="bg1"/>
                </a:solidFill>
              </a:rPr>
              <a:t>An elder must be blameless, the husband of one wife, with faithful children who cannot be charged with dissipation or rebellion.  For the overseer must be blameless as one entrusted with God's work, not arrogant, not prone to anger, not a drunkard, not violent, not greedy for gain.  Instead he must be hospitable, </a:t>
            </a:r>
            <a:r>
              <a:rPr lang="en-US" sz="3200" b="1" dirty="0">
                <a:solidFill>
                  <a:srgbClr val="FFFF00"/>
                </a:solidFill>
              </a:rPr>
              <a:t>devoted to what is good</a:t>
            </a:r>
            <a:r>
              <a:rPr lang="en-US" sz="2000" dirty="0">
                <a:solidFill>
                  <a:schemeClr val="bg1"/>
                </a:solidFill>
              </a:rPr>
              <a:t>, sensible, </a:t>
            </a:r>
            <a:r>
              <a:rPr lang="en-US" sz="3200" b="1" dirty="0">
                <a:solidFill>
                  <a:srgbClr val="FFFF00"/>
                </a:solidFill>
              </a:rPr>
              <a:t>upright</a:t>
            </a:r>
            <a:r>
              <a:rPr lang="en-US" sz="2000" dirty="0">
                <a:solidFill>
                  <a:schemeClr val="bg1"/>
                </a:solidFill>
              </a:rPr>
              <a:t>, devout, and self-controlled.  He must hold firmly to the faithful message as it has been taught, so that he will be able to give exhortation in such healthy teaching and correct those who speak against it.</a:t>
            </a:r>
          </a:p>
          <a:p>
            <a:pPr lvl="0"/>
            <a:endParaRPr lang="en-US" sz="1600" dirty="0" smtClean="0">
              <a:solidFill>
                <a:schemeClr val="bg1"/>
              </a:solidFill>
            </a:endParaRPr>
          </a:p>
          <a:p>
            <a:pPr lvl="0"/>
            <a:r>
              <a:rPr lang="en-US" sz="3200" dirty="0" smtClean="0">
                <a:solidFill>
                  <a:schemeClr val="bg1"/>
                </a:solidFill>
              </a:rPr>
              <a:t>1 </a:t>
            </a:r>
            <a:r>
              <a:rPr lang="en-US" sz="3200" dirty="0">
                <a:solidFill>
                  <a:schemeClr val="bg1"/>
                </a:solidFill>
              </a:rPr>
              <a:t>Timothy 3.2-7 NET:  </a:t>
            </a:r>
            <a:r>
              <a:rPr lang="en-US" sz="2000" dirty="0">
                <a:solidFill>
                  <a:schemeClr val="bg1"/>
                </a:solidFill>
              </a:rPr>
              <a:t>The overseer then must be above reproach, the husband of one wife, temperate, self-controlled, respectable, hospitable, an able teacher, not a drunkard, not violent, but gentle, not contentious, free from the love of money.  He must manage his own household well and keep his children in control without losing his dignity.  But if someone does not know how to manage his own household, how will he care for the church of God?  He must not be a recent convert or he may become arrogant and fall into the punishment that the devil will exact.  And </a:t>
            </a:r>
            <a:r>
              <a:rPr lang="en-US" sz="3200" b="1" dirty="0">
                <a:solidFill>
                  <a:srgbClr val="FFFF00"/>
                </a:solidFill>
              </a:rPr>
              <a:t>he must be well thought of by those outside the faith, so that he may not fall into disgrace and be caught by the devil's trap</a:t>
            </a:r>
            <a:r>
              <a:rPr lang="en-US" sz="2000" dirty="0">
                <a:solidFill>
                  <a:schemeClr val="bg1"/>
                </a:solidFill>
              </a:rPr>
              <a:t>.</a:t>
            </a:r>
          </a:p>
        </p:txBody>
      </p:sp>
    </p:spTree>
    <p:extLst>
      <p:ext uri="{BB962C8B-B14F-4D97-AF65-F5344CB8AC3E}">
        <p14:creationId xmlns:p14="http://schemas.microsoft.com/office/powerpoint/2010/main" val="114816119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247864"/>
          </a:xfrm>
          <a:prstGeom prst="rect">
            <a:avLst/>
          </a:prstGeom>
          <a:noFill/>
          <a:ln w="25400">
            <a:noFill/>
          </a:ln>
        </p:spPr>
        <p:txBody>
          <a:bodyPr wrap="square" rtlCol="0">
            <a:spAutoFit/>
          </a:bodyPr>
          <a:lstStyle/>
          <a:p>
            <a:r>
              <a:rPr lang="en-US" sz="3200" dirty="0">
                <a:solidFill>
                  <a:schemeClr val="bg1"/>
                </a:solidFill>
              </a:rPr>
              <a:t>Titus 1.6-9 NET:  </a:t>
            </a:r>
            <a:r>
              <a:rPr lang="en-US" sz="2000" dirty="0">
                <a:solidFill>
                  <a:schemeClr val="bg1"/>
                </a:solidFill>
              </a:rPr>
              <a:t>An elder must be blameless, the husband of one wife, with faithful children who cannot be charged with dissipation or rebellion.  For the overseer must be blameless as one entrusted with God's work, not arrogant, not prone to anger, </a:t>
            </a:r>
            <a:r>
              <a:rPr lang="en-US" sz="3200" b="1" dirty="0">
                <a:solidFill>
                  <a:srgbClr val="FFFF00"/>
                </a:solidFill>
              </a:rPr>
              <a:t>not a drunkard</a:t>
            </a:r>
            <a:r>
              <a:rPr lang="en-US" sz="2000" dirty="0">
                <a:solidFill>
                  <a:schemeClr val="bg1"/>
                </a:solidFill>
              </a:rPr>
              <a:t>, not violent, not greedy for gain.  Instead he must be hospitable, devoted to what is good, sensible, upright, devout, and self-controlled.  He must hold firmly to the faithful message as it has been taught, so that he will be able to give exhortation in such healthy teaching and correct those who speak against it.</a:t>
            </a:r>
          </a:p>
          <a:p>
            <a:pPr lvl="0"/>
            <a:endParaRPr lang="en-US" sz="2000" dirty="0" smtClean="0">
              <a:solidFill>
                <a:schemeClr val="bg1"/>
              </a:solidFill>
            </a:endParaRPr>
          </a:p>
          <a:p>
            <a:pPr lvl="0"/>
            <a:r>
              <a:rPr lang="en-US" sz="3200" dirty="0" smtClean="0">
                <a:solidFill>
                  <a:schemeClr val="bg1"/>
                </a:solidFill>
              </a:rPr>
              <a:t>1 </a:t>
            </a:r>
            <a:r>
              <a:rPr lang="en-US" sz="3200" dirty="0">
                <a:solidFill>
                  <a:schemeClr val="bg1"/>
                </a:solidFill>
              </a:rPr>
              <a:t>Timothy 3.2-7 NET:  </a:t>
            </a:r>
            <a:r>
              <a:rPr lang="en-US" sz="2000" dirty="0">
                <a:solidFill>
                  <a:schemeClr val="bg1"/>
                </a:solidFill>
              </a:rPr>
              <a:t>The overseer then must be above reproach, the husband of one wife, </a:t>
            </a:r>
            <a:r>
              <a:rPr lang="en-US" sz="3200" b="1" dirty="0">
                <a:solidFill>
                  <a:srgbClr val="FFFF00"/>
                </a:solidFill>
              </a:rPr>
              <a:t>temperate</a:t>
            </a:r>
            <a:r>
              <a:rPr lang="en-US" sz="2000" dirty="0">
                <a:solidFill>
                  <a:schemeClr val="bg1"/>
                </a:solidFill>
              </a:rPr>
              <a:t>, self-controlled, respectable, hospitable, an able teacher, </a:t>
            </a:r>
            <a:r>
              <a:rPr lang="en-US" sz="3200" b="1" dirty="0">
                <a:solidFill>
                  <a:srgbClr val="FFFF00"/>
                </a:solidFill>
              </a:rPr>
              <a:t>not a drunkard</a:t>
            </a:r>
            <a:r>
              <a:rPr lang="en-US" sz="2000" dirty="0">
                <a:solidFill>
                  <a:schemeClr val="bg1"/>
                </a:solidFill>
              </a:rPr>
              <a:t>, not violent, but gentle, not contentious, free from the love of money.  He must manage his own household well and keep his children in control without losing his dignity.  But if someone does not know how to manage his own household, how will he care for the church of God?  He must not be a recent convert or he may become arrogant and fall into the punishment that the devil will exact.  And he must be well thought of by those outside the faith, so that he may not fall into disgrace and be caught by the devil's trap.</a:t>
            </a:r>
          </a:p>
        </p:txBody>
      </p:sp>
    </p:spTree>
    <p:extLst>
      <p:ext uri="{BB962C8B-B14F-4D97-AF65-F5344CB8AC3E}">
        <p14:creationId xmlns:p14="http://schemas.microsoft.com/office/powerpoint/2010/main" val="226418013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127" y="772321"/>
            <a:ext cx="2795155" cy="5262979"/>
          </a:xfrm>
          <a:prstGeom prst="rect">
            <a:avLst/>
          </a:prstGeom>
          <a:noFill/>
          <a:ln w="25400">
            <a:noFill/>
          </a:ln>
        </p:spPr>
        <p:txBody>
          <a:bodyPr wrap="square" rtlCol="0">
            <a:spAutoFit/>
          </a:bodyPr>
          <a:lstStyle/>
          <a:p>
            <a:pPr algn="ctr"/>
            <a:r>
              <a:rPr lang="en-US" sz="4800" dirty="0" smtClean="0">
                <a:solidFill>
                  <a:schemeClr val="bg1"/>
                </a:solidFill>
              </a:rPr>
              <a:t>Elders</a:t>
            </a:r>
          </a:p>
          <a:p>
            <a:pPr algn="ctr"/>
            <a:r>
              <a:rPr lang="en-US" sz="4800" dirty="0" smtClean="0">
                <a:solidFill>
                  <a:schemeClr val="bg1"/>
                </a:solidFill>
              </a:rPr>
              <a:t>=</a:t>
            </a:r>
          </a:p>
          <a:p>
            <a:pPr algn="ctr"/>
            <a:r>
              <a:rPr lang="en-US" sz="4800" dirty="0" smtClean="0">
                <a:solidFill>
                  <a:schemeClr val="bg1"/>
                </a:solidFill>
              </a:rPr>
              <a:t>Overseers</a:t>
            </a:r>
          </a:p>
          <a:p>
            <a:pPr algn="ctr"/>
            <a:r>
              <a:rPr lang="en-US" sz="4800" dirty="0" smtClean="0">
                <a:solidFill>
                  <a:schemeClr val="bg1"/>
                </a:solidFill>
              </a:rPr>
              <a:t>=</a:t>
            </a:r>
          </a:p>
          <a:p>
            <a:pPr algn="ctr"/>
            <a:r>
              <a:rPr lang="en-US" sz="4800" dirty="0" smtClean="0">
                <a:solidFill>
                  <a:schemeClr val="bg1"/>
                </a:solidFill>
              </a:rPr>
              <a:t>Shepherds</a:t>
            </a:r>
          </a:p>
          <a:p>
            <a:pPr algn="ctr"/>
            <a:r>
              <a:rPr lang="en-US" sz="4800" dirty="0" smtClean="0">
                <a:solidFill>
                  <a:schemeClr val="bg1"/>
                </a:solidFill>
              </a:rPr>
              <a:t>=</a:t>
            </a:r>
          </a:p>
          <a:p>
            <a:pPr algn="ctr"/>
            <a:r>
              <a:rPr lang="en-US" sz="4800" dirty="0" smtClean="0">
                <a:solidFill>
                  <a:schemeClr val="bg1"/>
                </a:solidFill>
              </a:rPr>
              <a:t>Pastors</a:t>
            </a:r>
            <a:endParaRPr lang="en-US" sz="4800" dirty="0">
              <a:solidFill>
                <a:schemeClr val="bg1"/>
              </a:solidFill>
            </a:endParaRPr>
          </a:p>
        </p:txBody>
      </p:sp>
    </p:spTree>
    <p:extLst>
      <p:ext uri="{BB962C8B-B14F-4D97-AF65-F5344CB8AC3E}">
        <p14:creationId xmlns:p14="http://schemas.microsoft.com/office/powerpoint/2010/main" val="99802922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924973"/>
          </a:xfrm>
          <a:prstGeom prst="rect">
            <a:avLst/>
          </a:prstGeom>
          <a:noFill/>
          <a:ln w="25400">
            <a:noFill/>
          </a:ln>
        </p:spPr>
        <p:txBody>
          <a:bodyPr wrap="square" rtlCol="0">
            <a:spAutoFit/>
          </a:bodyPr>
          <a:lstStyle/>
          <a:p>
            <a:r>
              <a:rPr lang="en-US" sz="3200" dirty="0">
                <a:solidFill>
                  <a:schemeClr val="bg1"/>
                </a:solidFill>
              </a:rPr>
              <a:t>Titus 1.6-9 NET:  </a:t>
            </a:r>
            <a:r>
              <a:rPr lang="en-US" sz="2000" dirty="0">
                <a:solidFill>
                  <a:schemeClr val="bg1"/>
                </a:solidFill>
              </a:rPr>
              <a:t>An elder must be blameless, the husband of one wife, with faithful children who cannot be charged with dissipation or rebellion.  For the overseer must be blameless as one entrusted with God's work, not arrogant, </a:t>
            </a:r>
            <a:endParaRPr lang="en-US" sz="2000" dirty="0" smtClean="0">
              <a:solidFill>
                <a:schemeClr val="bg1"/>
              </a:solidFill>
            </a:endParaRPr>
          </a:p>
          <a:p>
            <a:r>
              <a:rPr lang="en-US" sz="3200" b="1" dirty="0" smtClean="0">
                <a:solidFill>
                  <a:srgbClr val="FFFF00"/>
                </a:solidFill>
              </a:rPr>
              <a:t>not </a:t>
            </a:r>
            <a:r>
              <a:rPr lang="en-US" sz="3200" b="1" dirty="0">
                <a:solidFill>
                  <a:srgbClr val="FFFF00"/>
                </a:solidFill>
              </a:rPr>
              <a:t>prone to anger</a:t>
            </a:r>
            <a:r>
              <a:rPr lang="en-US" sz="2000" dirty="0">
                <a:solidFill>
                  <a:schemeClr val="bg1"/>
                </a:solidFill>
              </a:rPr>
              <a:t>, not a drunkard, </a:t>
            </a:r>
            <a:r>
              <a:rPr lang="en-US" sz="3200" b="1" dirty="0">
                <a:solidFill>
                  <a:srgbClr val="FFFF00"/>
                </a:solidFill>
              </a:rPr>
              <a:t>not violent</a:t>
            </a:r>
            <a:r>
              <a:rPr lang="en-US" sz="2000" dirty="0">
                <a:solidFill>
                  <a:schemeClr val="bg1"/>
                </a:solidFill>
              </a:rPr>
              <a:t>, not greedy for gain.  Instead he must be hospitable, devoted to what is good, sensible, upright, devout, and </a:t>
            </a:r>
            <a:endParaRPr lang="en-US" sz="2000" dirty="0" smtClean="0">
              <a:solidFill>
                <a:schemeClr val="bg1"/>
              </a:solidFill>
            </a:endParaRPr>
          </a:p>
          <a:p>
            <a:r>
              <a:rPr lang="en-US" sz="3200" b="1" dirty="0" smtClean="0">
                <a:solidFill>
                  <a:srgbClr val="FFFF00"/>
                </a:solidFill>
              </a:rPr>
              <a:t>self-controlled</a:t>
            </a:r>
            <a:r>
              <a:rPr lang="en-US" sz="2000" dirty="0">
                <a:solidFill>
                  <a:schemeClr val="bg1"/>
                </a:solidFill>
              </a:rPr>
              <a:t>.  He must hold firmly to the faithful message as it has been taught, so that he will be able to give exhortation in such healthy teaching and correct those who speak against it.</a:t>
            </a:r>
          </a:p>
          <a:p>
            <a:pPr lvl="0"/>
            <a:endParaRPr lang="en-US" sz="2000" dirty="0" smtClean="0">
              <a:solidFill>
                <a:schemeClr val="bg1"/>
              </a:solidFill>
            </a:endParaRPr>
          </a:p>
          <a:p>
            <a:pPr lvl="0"/>
            <a:r>
              <a:rPr lang="en-US" sz="3200" dirty="0" smtClean="0">
                <a:solidFill>
                  <a:schemeClr val="bg1"/>
                </a:solidFill>
              </a:rPr>
              <a:t>1 </a:t>
            </a:r>
            <a:r>
              <a:rPr lang="en-US" sz="3200" dirty="0">
                <a:solidFill>
                  <a:schemeClr val="bg1"/>
                </a:solidFill>
              </a:rPr>
              <a:t>Timothy 3.2-7 NET:  </a:t>
            </a:r>
            <a:r>
              <a:rPr lang="en-US" sz="2000" dirty="0">
                <a:solidFill>
                  <a:schemeClr val="bg1"/>
                </a:solidFill>
              </a:rPr>
              <a:t>The overseer then must be above reproach, the husband of one wife, temperate, </a:t>
            </a:r>
            <a:r>
              <a:rPr lang="en-US" sz="3200" b="1" dirty="0">
                <a:solidFill>
                  <a:srgbClr val="FFFF00"/>
                </a:solidFill>
              </a:rPr>
              <a:t>self-controlled</a:t>
            </a:r>
            <a:r>
              <a:rPr lang="en-US" sz="2000" dirty="0">
                <a:solidFill>
                  <a:schemeClr val="bg1"/>
                </a:solidFill>
              </a:rPr>
              <a:t>, respectable, hospitable, an able teacher, not a drunkard, </a:t>
            </a:r>
            <a:r>
              <a:rPr lang="en-US" sz="3200" b="1" dirty="0">
                <a:solidFill>
                  <a:srgbClr val="FFFF00"/>
                </a:solidFill>
              </a:rPr>
              <a:t>not violent, but gentle, not contentious</a:t>
            </a:r>
            <a:r>
              <a:rPr lang="en-US" sz="2000" dirty="0">
                <a:solidFill>
                  <a:schemeClr val="bg1"/>
                </a:solidFill>
              </a:rPr>
              <a:t>, free from the love of money.  He must manage his own household well and keep his children in control without losing his dignity.  But if someone does not know how to manage his own household, how will he care for the church of God?  He must not be a recent convert or he may become arrogant and fall into the punishment that the devil will exact.  And he must be well thought of by those outside the faith, so that he may not fall into disgrace and be caught by the devil's trap.</a:t>
            </a:r>
          </a:p>
        </p:txBody>
      </p:sp>
    </p:spTree>
    <p:extLst>
      <p:ext uri="{BB962C8B-B14F-4D97-AF65-F5344CB8AC3E}">
        <p14:creationId xmlns:p14="http://schemas.microsoft.com/office/powerpoint/2010/main" val="339890181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924973"/>
          </a:xfrm>
          <a:prstGeom prst="rect">
            <a:avLst/>
          </a:prstGeom>
          <a:noFill/>
          <a:ln w="25400">
            <a:noFill/>
          </a:ln>
        </p:spPr>
        <p:txBody>
          <a:bodyPr wrap="square" rtlCol="0">
            <a:spAutoFit/>
          </a:bodyPr>
          <a:lstStyle/>
          <a:p>
            <a:r>
              <a:rPr lang="en-US" sz="3200" dirty="0">
                <a:solidFill>
                  <a:schemeClr val="bg1"/>
                </a:solidFill>
              </a:rPr>
              <a:t>Titus 1.6-9 NET:  </a:t>
            </a:r>
            <a:r>
              <a:rPr lang="en-US" sz="2000" dirty="0">
                <a:solidFill>
                  <a:schemeClr val="bg1"/>
                </a:solidFill>
              </a:rPr>
              <a:t>An elder must be blameless, the husband of one wife, with faithful children who cannot be charged with dissipation or rebellion.  For the overseer must be blameless as one entrusted with God's work, not arrogant, not prone to anger, not a drunkard, not violent, </a:t>
            </a:r>
            <a:r>
              <a:rPr lang="en-US" sz="3200" b="1" dirty="0">
                <a:solidFill>
                  <a:srgbClr val="FFFF00"/>
                </a:solidFill>
              </a:rPr>
              <a:t>not greedy for gain.  Instead he must be hospitable</a:t>
            </a:r>
            <a:r>
              <a:rPr lang="en-US" sz="2000" dirty="0">
                <a:solidFill>
                  <a:schemeClr val="bg1"/>
                </a:solidFill>
              </a:rPr>
              <a:t>, devoted to what is good, sensible, upright, devout, and self-controlled.  He must hold firmly to the faithful message as it has been taught, so that he will be able to give exhortation in such healthy teaching and correct those who speak against it.</a:t>
            </a:r>
          </a:p>
          <a:p>
            <a:pPr lvl="0"/>
            <a:endParaRPr lang="en-US" sz="2000" dirty="0" smtClean="0">
              <a:solidFill>
                <a:schemeClr val="bg1"/>
              </a:solidFill>
            </a:endParaRPr>
          </a:p>
          <a:p>
            <a:pPr lvl="0"/>
            <a:r>
              <a:rPr lang="en-US" sz="3200" dirty="0" smtClean="0">
                <a:solidFill>
                  <a:schemeClr val="bg1"/>
                </a:solidFill>
              </a:rPr>
              <a:t>1 </a:t>
            </a:r>
            <a:r>
              <a:rPr lang="en-US" sz="3200" dirty="0">
                <a:solidFill>
                  <a:schemeClr val="bg1"/>
                </a:solidFill>
              </a:rPr>
              <a:t>Timothy 3.2-7 NET:  </a:t>
            </a:r>
            <a:r>
              <a:rPr lang="en-US" sz="2000" dirty="0">
                <a:solidFill>
                  <a:schemeClr val="bg1"/>
                </a:solidFill>
              </a:rPr>
              <a:t>The overseer then must be above reproach, the husband of one wife, temperate, self-controlled, respectable, </a:t>
            </a:r>
            <a:r>
              <a:rPr lang="en-US" sz="3200" b="1" dirty="0">
                <a:solidFill>
                  <a:srgbClr val="FFFF00"/>
                </a:solidFill>
              </a:rPr>
              <a:t>hospitable</a:t>
            </a:r>
            <a:r>
              <a:rPr lang="en-US" sz="2000" dirty="0">
                <a:solidFill>
                  <a:schemeClr val="bg1"/>
                </a:solidFill>
              </a:rPr>
              <a:t>, an able teacher, not a drunkard, not violent, but gentle, not contentious, </a:t>
            </a:r>
            <a:r>
              <a:rPr lang="en-US" sz="3200" b="1" dirty="0">
                <a:solidFill>
                  <a:srgbClr val="FFFF00"/>
                </a:solidFill>
              </a:rPr>
              <a:t>free from the love of money</a:t>
            </a:r>
            <a:r>
              <a:rPr lang="en-US" sz="2000" dirty="0">
                <a:solidFill>
                  <a:schemeClr val="bg1"/>
                </a:solidFill>
              </a:rPr>
              <a:t>.  He must manage his own household well and keep his children in control without losing his dignity.  But if someone does not know how to manage his own household, how will he care for the church of God?  He must not be a recent convert or he may become arrogant and fall into the punishment that the devil will exact.  And he must be well thought of by those outside the faith, so that he may not fall into disgrace and be caught by the devil's trap.</a:t>
            </a:r>
          </a:p>
        </p:txBody>
      </p:sp>
    </p:spTree>
    <p:extLst>
      <p:ext uri="{BB962C8B-B14F-4D97-AF65-F5344CB8AC3E}">
        <p14:creationId xmlns:p14="http://schemas.microsoft.com/office/powerpoint/2010/main" val="57727050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370975"/>
          </a:xfrm>
          <a:prstGeom prst="rect">
            <a:avLst/>
          </a:prstGeom>
          <a:noFill/>
          <a:ln w="25400">
            <a:noFill/>
          </a:ln>
        </p:spPr>
        <p:txBody>
          <a:bodyPr wrap="square" rtlCol="0">
            <a:spAutoFit/>
          </a:bodyPr>
          <a:lstStyle/>
          <a:p>
            <a:r>
              <a:rPr lang="en-US" sz="3200" dirty="0">
                <a:solidFill>
                  <a:schemeClr val="bg1"/>
                </a:solidFill>
              </a:rPr>
              <a:t>Titus 1.6-9 NET:  </a:t>
            </a:r>
            <a:r>
              <a:rPr lang="en-US" sz="2000" dirty="0">
                <a:solidFill>
                  <a:schemeClr val="bg1"/>
                </a:solidFill>
              </a:rPr>
              <a:t>An elder must be blameless, the husband of one wife, with faithful children who cannot be charged with dissipation or rebellion.  For the overseer must be blameless as one entrusted with God's work, </a:t>
            </a:r>
            <a:r>
              <a:rPr lang="en-US" sz="3200" b="1" dirty="0">
                <a:solidFill>
                  <a:srgbClr val="FFFF00"/>
                </a:solidFill>
              </a:rPr>
              <a:t>not arrogant</a:t>
            </a:r>
            <a:r>
              <a:rPr lang="en-US" sz="2000" dirty="0">
                <a:solidFill>
                  <a:schemeClr val="bg1"/>
                </a:solidFill>
              </a:rPr>
              <a:t>, not prone to anger, not a drunkard, not violent, not greedy for gain.  Instead he must be hospitable, devoted to what is good, </a:t>
            </a:r>
            <a:r>
              <a:rPr lang="en-US" sz="3200" b="1" dirty="0">
                <a:solidFill>
                  <a:srgbClr val="FFFF00"/>
                </a:solidFill>
              </a:rPr>
              <a:t>sensible</a:t>
            </a:r>
            <a:r>
              <a:rPr lang="en-US" sz="2000" dirty="0">
                <a:solidFill>
                  <a:schemeClr val="bg1"/>
                </a:solidFill>
              </a:rPr>
              <a:t>, upright, devout, and self-controlled.  He must hold firmly to the faithful message as it has been taught, so that he will be able to give exhortation in such healthy teaching and correct those who speak against it.</a:t>
            </a:r>
          </a:p>
          <a:p>
            <a:pPr lvl="0"/>
            <a:endParaRPr lang="en-US" sz="2000" dirty="0" smtClean="0">
              <a:solidFill>
                <a:schemeClr val="bg1"/>
              </a:solidFill>
            </a:endParaRPr>
          </a:p>
          <a:p>
            <a:pPr lvl="0"/>
            <a:r>
              <a:rPr lang="en-US" sz="3200" dirty="0" smtClean="0">
                <a:solidFill>
                  <a:schemeClr val="bg1"/>
                </a:solidFill>
              </a:rPr>
              <a:t>1 </a:t>
            </a:r>
            <a:r>
              <a:rPr lang="en-US" sz="3200" dirty="0">
                <a:solidFill>
                  <a:schemeClr val="bg1"/>
                </a:solidFill>
              </a:rPr>
              <a:t>Timothy 3.2-7 NET:  </a:t>
            </a:r>
            <a:r>
              <a:rPr lang="en-US" sz="2000" dirty="0">
                <a:solidFill>
                  <a:schemeClr val="bg1"/>
                </a:solidFill>
              </a:rPr>
              <a:t>The overseer then must be above reproach, the husband of one wife, temperate, self-controlled, respectable, hospitable, an able teacher, not a drunkard, not violent, but gentle, not contentious, free from the love of money.  He must manage his own household well and keep his children in control without losing his dignity.  But if someone does not know how to manage his own household, how will he care for the church of God?  He must not be a recent convert or he may become arrogant and fall into the punishment that the devil will exact.  And he must be well thought of by those outside the faith, so that he may not fall into disgrace and be caught by the devil's trap.</a:t>
            </a:r>
          </a:p>
        </p:txBody>
      </p:sp>
    </p:spTree>
    <p:extLst>
      <p:ext uri="{BB962C8B-B14F-4D97-AF65-F5344CB8AC3E}">
        <p14:creationId xmlns:p14="http://schemas.microsoft.com/office/powerpoint/2010/main" val="2637546375"/>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924973"/>
          </a:xfrm>
          <a:prstGeom prst="rect">
            <a:avLst/>
          </a:prstGeom>
          <a:noFill/>
          <a:ln w="25400">
            <a:noFill/>
          </a:ln>
        </p:spPr>
        <p:txBody>
          <a:bodyPr wrap="square" rtlCol="0">
            <a:spAutoFit/>
          </a:bodyPr>
          <a:lstStyle/>
          <a:p>
            <a:r>
              <a:rPr lang="en-US" sz="3200" dirty="0">
                <a:solidFill>
                  <a:schemeClr val="bg1"/>
                </a:solidFill>
              </a:rPr>
              <a:t>Titus 1.6-9 NET:  </a:t>
            </a:r>
            <a:r>
              <a:rPr lang="en-US" sz="2000" dirty="0">
                <a:solidFill>
                  <a:schemeClr val="bg1"/>
                </a:solidFill>
              </a:rPr>
              <a:t>An elder must be blameless, </a:t>
            </a:r>
            <a:endParaRPr lang="en-US" sz="2000" dirty="0" smtClean="0">
              <a:solidFill>
                <a:schemeClr val="bg1"/>
              </a:solidFill>
            </a:endParaRPr>
          </a:p>
          <a:p>
            <a:r>
              <a:rPr lang="en-US" sz="3200" b="1" dirty="0" smtClean="0">
                <a:solidFill>
                  <a:srgbClr val="FFFF00"/>
                </a:solidFill>
              </a:rPr>
              <a:t>the </a:t>
            </a:r>
            <a:r>
              <a:rPr lang="en-US" sz="3200" b="1" dirty="0">
                <a:solidFill>
                  <a:srgbClr val="FFFF00"/>
                </a:solidFill>
              </a:rPr>
              <a:t>husband of one wife, with faithful children who cannot be charged with dissipation or rebellion</a:t>
            </a:r>
            <a:r>
              <a:rPr lang="en-US" sz="2000" dirty="0">
                <a:solidFill>
                  <a:schemeClr val="bg1"/>
                </a:solidFill>
              </a:rPr>
              <a:t>.  For the overseer must be blameless as one entrusted with God's work, not arrogant, not prone to anger, not a drunkard, not violent, not greedy for gain.  Instead he must be hospitable, devoted to what is good, sensible, upright, devout, and self-controlled.  He must hold firmly to the faithful message as it has been taught, so that he will be able to give exhortation in such healthy teaching and correct those who speak against it.</a:t>
            </a:r>
          </a:p>
          <a:p>
            <a:pPr lvl="0"/>
            <a:r>
              <a:rPr lang="en-US" sz="3200" dirty="0" smtClean="0">
                <a:solidFill>
                  <a:schemeClr val="bg1"/>
                </a:solidFill>
              </a:rPr>
              <a:t>1 </a:t>
            </a:r>
            <a:r>
              <a:rPr lang="en-US" sz="3200" dirty="0">
                <a:solidFill>
                  <a:schemeClr val="bg1"/>
                </a:solidFill>
              </a:rPr>
              <a:t>Timothy 3.2-7 NET:  </a:t>
            </a:r>
            <a:r>
              <a:rPr lang="en-US" sz="2000" dirty="0">
                <a:solidFill>
                  <a:schemeClr val="bg1"/>
                </a:solidFill>
              </a:rPr>
              <a:t>The overseer then must be above reproach, the husband of one wife, temperate, self-controlled, respectable, hospitable, an able teacher, not a drunkard, not violent, but gentle, not contentious, free from the love of money.  </a:t>
            </a:r>
            <a:r>
              <a:rPr lang="en-US" sz="3200" b="1" dirty="0">
                <a:solidFill>
                  <a:srgbClr val="FFFF00"/>
                </a:solidFill>
              </a:rPr>
              <a:t>He must manage his own household well and keep his children in control without losing his dignity.  </a:t>
            </a:r>
            <a:r>
              <a:rPr lang="en-US" sz="2000" b="1" dirty="0">
                <a:solidFill>
                  <a:srgbClr val="FFFF00"/>
                </a:solidFill>
              </a:rPr>
              <a:t>But if someone does not know how to manage his own household, how will he care for the church of God?  </a:t>
            </a:r>
            <a:r>
              <a:rPr lang="en-US" sz="2000" dirty="0">
                <a:solidFill>
                  <a:schemeClr val="bg1"/>
                </a:solidFill>
              </a:rPr>
              <a:t>He must not be a recent convert or he may become arrogant and fall into the punishment that the devil will exact.  And he must be well thought of by those outside the faith, so that he may not fall into disgrace and be caught by the devil's trap.</a:t>
            </a:r>
          </a:p>
        </p:txBody>
      </p:sp>
    </p:spTree>
    <p:extLst>
      <p:ext uri="{BB962C8B-B14F-4D97-AF65-F5344CB8AC3E}">
        <p14:creationId xmlns:p14="http://schemas.microsoft.com/office/powerpoint/2010/main" val="149989024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5878532"/>
          </a:xfrm>
          <a:prstGeom prst="rect">
            <a:avLst/>
          </a:prstGeom>
          <a:noFill/>
          <a:ln w="25400">
            <a:noFill/>
          </a:ln>
        </p:spPr>
        <p:txBody>
          <a:bodyPr wrap="square" rtlCol="0">
            <a:spAutoFit/>
          </a:bodyPr>
          <a:lstStyle/>
          <a:p>
            <a:r>
              <a:rPr lang="en-US" sz="3200" dirty="0">
                <a:solidFill>
                  <a:schemeClr val="bg1"/>
                </a:solidFill>
              </a:rPr>
              <a:t>Titus 1.6-9 NET:  </a:t>
            </a:r>
            <a:r>
              <a:rPr lang="en-US" sz="2000" dirty="0">
                <a:solidFill>
                  <a:schemeClr val="bg1"/>
                </a:solidFill>
              </a:rPr>
              <a:t>An elder must be blameless, the </a:t>
            </a:r>
            <a:r>
              <a:rPr lang="en-US" sz="3200" b="1" dirty="0">
                <a:solidFill>
                  <a:srgbClr val="FFFF00"/>
                </a:solidFill>
              </a:rPr>
              <a:t>husband of one wife</a:t>
            </a:r>
            <a:r>
              <a:rPr lang="en-US" sz="2000" dirty="0">
                <a:solidFill>
                  <a:schemeClr val="bg1"/>
                </a:solidFill>
              </a:rPr>
              <a:t>, with faithful children who cannot be charged with dissipation or rebellion.  For the overseer must be blameless as one entrusted with God's work, not arrogant, not prone to anger, not a drunkard, not violent, not greedy for gain.  Instead he must be hospitable, devoted to what is good, sensible, upright, devout, and self-controlled.  He must hold firmly to the faithful message as it has been taught, so that he will be able to give exhortation in such healthy teaching and correct those who speak against it.</a:t>
            </a:r>
          </a:p>
          <a:p>
            <a:pPr lvl="0"/>
            <a:endParaRPr lang="en-US" sz="2000" dirty="0" smtClean="0">
              <a:solidFill>
                <a:schemeClr val="bg1"/>
              </a:solidFill>
            </a:endParaRPr>
          </a:p>
          <a:p>
            <a:pPr lvl="0"/>
            <a:r>
              <a:rPr lang="en-US" sz="3200" dirty="0" smtClean="0">
                <a:solidFill>
                  <a:schemeClr val="bg1"/>
                </a:solidFill>
              </a:rPr>
              <a:t>1 </a:t>
            </a:r>
            <a:r>
              <a:rPr lang="en-US" sz="3200" dirty="0">
                <a:solidFill>
                  <a:schemeClr val="bg1"/>
                </a:solidFill>
              </a:rPr>
              <a:t>Timothy 3.2-7 NET:  </a:t>
            </a:r>
            <a:r>
              <a:rPr lang="en-US" sz="2000" dirty="0">
                <a:solidFill>
                  <a:schemeClr val="bg1"/>
                </a:solidFill>
              </a:rPr>
              <a:t>The overseer then must be above reproach, the husband of one wife, temperate, self-controlled, respectable, hospitable, an able teacher, not a drunkard, not violent, but gentle, not contentious, free from the love of money.  He must manage his own household well and keep his children in control without losing his dignity.  But if someone does not know how to manage his own household, how will he care for the church of God?  He must not be a recent convert or he may become arrogant and fall into the punishment that the devil will exact.  And he must be well thought of by those outside the faith, so that he may not fall into disgrace and be caught by the devil's trap.</a:t>
            </a:r>
          </a:p>
        </p:txBody>
      </p:sp>
    </p:spTree>
    <p:extLst>
      <p:ext uri="{BB962C8B-B14F-4D97-AF65-F5344CB8AC3E}">
        <p14:creationId xmlns:p14="http://schemas.microsoft.com/office/powerpoint/2010/main" val="220187283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494085"/>
          </a:xfrm>
          <a:prstGeom prst="rect">
            <a:avLst/>
          </a:prstGeom>
          <a:noFill/>
          <a:ln w="25400">
            <a:noFill/>
          </a:ln>
        </p:spPr>
        <p:txBody>
          <a:bodyPr wrap="square" rtlCol="0">
            <a:spAutoFit/>
          </a:bodyPr>
          <a:lstStyle/>
          <a:p>
            <a:r>
              <a:rPr lang="en-US" sz="3200" dirty="0" smtClean="0">
                <a:solidFill>
                  <a:schemeClr val="bg1"/>
                </a:solidFill>
              </a:rPr>
              <a:t>From other early church literature…</a:t>
            </a:r>
          </a:p>
          <a:p>
            <a:endParaRPr lang="en-US" sz="3200" dirty="0">
              <a:solidFill>
                <a:schemeClr val="bg1"/>
              </a:solidFill>
            </a:endParaRPr>
          </a:p>
          <a:p>
            <a:pPr marL="457200" indent="-457200">
              <a:buFont typeface="Wingdings 2" panose="05020102010507070707" pitchFamily="18" charset="2"/>
              <a:buChar char=""/>
            </a:pPr>
            <a:r>
              <a:rPr lang="en-US" sz="3200" dirty="0" smtClean="0">
                <a:solidFill>
                  <a:schemeClr val="bg1"/>
                </a:solidFill>
              </a:rPr>
              <a:t>Existing pastor/elders chose new pastor/elders, with approval of the congregation.</a:t>
            </a:r>
          </a:p>
          <a:p>
            <a:pPr marL="457200" indent="-457200">
              <a:buFont typeface="Wingdings 2" panose="05020102010507070707" pitchFamily="18" charset="2"/>
              <a:buChar char=""/>
            </a:pPr>
            <a:endParaRPr lang="en-US" sz="3200" dirty="0">
              <a:solidFill>
                <a:schemeClr val="bg1"/>
              </a:solidFill>
            </a:endParaRPr>
          </a:p>
          <a:p>
            <a:pPr marL="457200" indent="-457200">
              <a:buFont typeface="Wingdings 2" panose="05020102010507070707" pitchFamily="18" charset="2"/>
              <a:buChar char=""/>
            </a:pPr>
            <a:r>
              <a:rPr lang="en-US" sz="3200" dirty="0" smtClean="0">
                <a:solidFill>
                  <a:schemeClr val="bg1"/>
                </a:solidFill>
              </a:rPr>
              <a:t>Pastor/elders who continued to be blameless and performing their duties could remain in office.</a:t>
            </a:r>
          </a:p>
          <a:p>
            <a:pPr marL="457200" indent="-457200">
              <a:buFont typeface="Wingdings 2" panose="05020102010507070707" pitchFamily="18" charset="2"/>
              <a:buChar char=""/>
            </a:pPr>
            <a:endParaRPr lang="en-US" sz="3200" dirty="0">
              <a:solidFill>
                <a:schemeClr val="bg1"/>
              </a:solidFill>
            </a:endParaRPr>
          </a:p>
          <a:p>
            <a:pPr marL="457200" indent="-457200">
              <a:buFont typeface="Wingdings 2" panose="05020102010507070707" pitchFamily="18" charset="2"/>
              <a:buChar char=""/>
            </a:pPr>
            <a:r>
              <a:rPr lang="en-US" sz="3200" dirty="0" smtClean="0">
                <a:solidFill>
                  <a:schemeClr val="bg1"/>
                </a:solidFill>
              </a:rPr>
              <a:t>The team of pastor/elders could remove one pastor/elder if he was unrepentantly walking in sin.</a:t>
            </a:r>
          </a:p>
          <a:p>
            <a:pPr marL="457200" indent="-457200">
              <a:buFont typeface="Wingdings 2" panose="05020102010507070707" pitchFamily="18" charset="2"/>
              <a:buChar char=""/>
            </a:pPr>
            <a:endParaRPr lang="en-US" sz="3200" dirty="0">
              <a:solidFill>
                <a:schemeClr val="bg1"/>
              </a:solidFill>
            </a:endParaRPr>
          </a:p>
          <a:p>
            <a:pPr marL="457200" indent="-457200">
              <a:buFont typeface="Wingdings 2" panose="05020102010507070707" pitchFamily="18" charset="2"/>
              <a:buChar char=""/>
            </a:pPr>
            <a:r>
              <a:rPr lang="en-US" sz="3200" dirty="0" smtClean="0">
                <a:solidFill>
                  <a:schemeClr val="bg1"/>
                </a:solidFill>
              </a:rPr>
              <a:t>New pastor/elders should go through a public ordination process. </a:t>
            </a:r>
            <a:endParaRPr lang="en-US" sz="2000" dirty="0">
              <a:solidFill>
                <a:schemeClr val="bg1"/>
              </a:solidFill>
            </a:endParaRPr>
          </a:p>
        </p:txBody>
      </p:sp>
    </p:spTree>
    <p:extLst>
      <p:ext uri="{BB962C8B-B14F-4D97-AF65-F5344CB8AC3E}">
        <p14:creationId xmlns:p14="http://schemas.microsoft.com/office/powerpoint/2010/main" val="70634910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p:cNvGrpSpPr/>
          <p:nvPr/>
        </p:nvGrpSpPr>
        <p:grpSpPr>
          <a:xfrm>
            <a:off x="121224" y="254105"/>
            <a:ext cx="2800353" cy="6385796"/>
            <a:chOff x="446808" y="80924"/>
            <a:chExt cx="2800353" cy="6385796"/>
          </a:xfrm>
        </p:grpSpPr>
        <p:cxnSp>
          <p:nvCxnSpPr>
            <p:cNvPr id="19" name="Straight Connector 18"/>
            <p:cNvCxnSpPr>
              <a:stCxn id="21" idx="4"/>
            </p:cNvCxnSpPr>
            <p:nvPr/>
          </p:nvCxnSpPr>
          <p:spPr>
            <a:xfrm>
              <a:off x="1910196" y="855052"/>
              <a:ext cx="1" cy="4955594"/>
            </a:xfrm>
            <a:prstGeom prst="line">
              <a:avLst/>
            </a:prstGeom>
            <a:ln w="50800"/>
          </p:spPr>
          <p:style>
            <a:lnRef idx="1">
              <a:schemeClr val="accent1"/>
            </a:lnRef>
            <a:fillRef idx="0">
              <a:schemeClr val="accent1"/>
            </a:fillRef>
            <a:effectRef idx="0">
              <a:schemeClr val="accent1"/>
            </a:effectRef>
            <a:fontRef idx="minor">
              <a:schemeClr val="tx1"/>
            </a:fontRef>
          </p:style>
        </p:cxnSp>
        <p:sp>
          <p:nvSpPr>
            <p:cNvPr id="21" name="Oval 20"/>
            <p:cNvSpPr/>
            <p:nvPr/>
          </p:nvSpPr>
          <p:spPr>
            <a:xfrm>
              <a:off x="967220" y="80924"/>
              <a:ext cx="1885951" cy="774128"/>
            </a:xfrm>
            <a:prstGeom prst="ellips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Christ</a:t>
              </a:r>
              <a:endParaRPr lang="en-US" sz="3200" dirty="0"/>
            </a:p>
          </p:txBody>
        </p:sp>
        <p:sp>
          <p:nvSpPr>
            <p:cNvPr id="22" name="Rounded Rectangle 21"/>
            <p:cNvSpPr/>
            <p:nvPr/>
          </p:nvSpPr>
          <p:spPr>
            <a:xfrm>
              <a:off x="446808" y="2465522"/>
              <a:ext cx="2800353" cy="862444"/>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Senior Pastor / Lead Elder</a:t>
              </a:r>
              <a:endParaRPr lang="en-US" sz="3200" dirty="0"/>
            </a:p>
          </p:txBody>
        </p:sp>
        <p:sp>
          <p:nvSpPr>
            <p:cNvPr id="23" name="Rounded Rectangle 22"/>
            <p:cNvSpPr/>
            <p:nvPr/>
          </p:nvSpPr>
          <p:spPr>
            <a:xfrm>
              <a:off x="446808" y="5799971"/>
              <a:ext cx="2800353" cy="666749"/>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Other Believers</a:t>
              </a:r>
              <a:endParaRPr lang="en-US" sz="3200" dirty="0"/>
            </a:p>
          </p:txBody>
        </p:sp>
        <p:sp>
          <p:nvSpPr>
            <p:cNvPr id="24" name="Rounded Rectangle 23"/>
            <p:cNvSpPr/>
            <p:nvPr/>
          </p:nvSpPr>
          <p:spPr>
            <a:xfrm>
              <a:off x="446808" y="3446780"/>
              <a:ext cx="2800353" cy="695745"/>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Pastor/Elders</a:t>
              </a:r>
            </a:p>
          </p:txBody>
        </p:sp>
        <p:sp>
          <p:nvSpPr>
            <p:cNvPr id="31" name="Rounded Rectangle 30"/>
            <p:cNvSpPr/>
            <p:nvPr/>
          </p:nvSpPr>
          <p:spPr>
            <a:xfrm>
              <a:off x="446808" y="4662887"/>
              <a:ext cx="2800353" cy="962020"/>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Deacons / Spirit. Leaders</a:t>
              </a:r>
              <a:endParaRPr lang="en-US" sz="3200" dirty="0"/>
            </a:p>
          </p:txBody>
        </p:sp>
      </p:grpSp>
      <p:sp>
        <p:nvSpPr>
          <p:cNvPr id="32" name="Rounded Rectangle 31"/>
          <p:cNvSpPr/>
          <p:nvPr/>
        </p:nvSpPr>
        <p:spPr>
          <a:xfrm>
            <a:off x="121224" y="1080003"/>
            <a:ext cx="2800353" cy="932401"/>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Apostolic Scripture</a:t>
            </a:r>
            <a:endParaRPr lang="en-US" sz="3200" dirty="0"/>
          </a:p>
        </p:txBody>
      </p:sp>
      <p:sp>
        <p:nvSpPr>
          <p:cNvPr id="5" name="TextBox 4"/>
          <p:cNvSpPr txBox="1"/>
          <p:nvPr/>
        </p:nvSpPr>
        <p:spPr>
          <a:xfrm>
            <a:off x="3864553" y="254105"/>
            <a:ext cx="5279447" cy="6494085"/>
          </a:xfrm>
          <a:prstGeom prst="rect">
            <a:avLst/>
          </a:prstGeom>
          <a:noFill/>
        </p:spPr>
        <p:txBody>
          <a:bodyPr wrap="square" rtlCol="0">
            <a:spAutoFit/>
          </a:bodyPr>
          <a:lstStyle/>
          <a:p>
            <a:endParaRPr lang="en-US" sz="3200" dirty="0" smtClean="0">
              <a:solidFill>
                <a:srgbClr val="FFFF00"/>
              </a:solidFill>
            </a:endParaRPr>
          </a:p>
          <a:p>
            <a:r>
              <a:rPr lang="en-US" sz="3200" dirty="0" smtClean="0">
                <a:solidFill>
                  <a:srgbClr val="FFFF00"/>
                </a:solidFill>
              </a:rPr>
              <a:t>1. COB is committed to following Christ and apostolic teaching.</a:t>
            </a:r>
          </a:p>
          <a:p>
            <a:pPr lvl="0"/>
            <a:endParaRPr lang="en-US" sz="3200" dirty="0" smtClean="0">
              <a:solidFill>
                <a:srgbClr val="FFFF00"/>
              </a:solidFill>
            </a:endParaRPr>
          </a:p>
          <a:p>
            <a:r>
              <a:rPr lang="en-US" sz="3200" dirty="0" smtClean="0">
                <a:solidFill>
                  <a:srgbClr val="FFFF00"/>
                </a:solidFill>
              </a:rPr>
              <a:t>2. COB has a team of pastors and elders who work together to govern the church.</a:t>
            </a:r>
          </a:p>
          <a:p>
            <a:pPr lvl="0"/>
            <a:endParaRPr lang="en-US" sz="3200" dirty="0" smtClean="0">
              <a:solidFill>
                <a:srgbClr val="FFFF00"/>
              </a:solidFill>
            </a:endParaRPr>
          </a:p>
          <a:p>
            <a:pPr lvl="0"/>
            <a:r>
              <a:rPr lang="en-US" sz="3200" dirty="0" smtClean="0">
                <a:solidFill>
                  <a:srgbClr val="FFFF00"/>
                </a:solidFill>
              </a:rPr>
              <a:t>3. The pastor/elders are committed to empowering all believers to growth and ministry effectiveness.</a:t>
            </a:r>
            <a:endParaRPr lang="en-US" sz="3200" dirty="0">
              <a:solidFill>
                <a:srgbClr val="FFFF00"/>
              </a:solidFill>
            </a:endParaRPr>
          </a:p>
        </p:txBody>
      </p:sp>
    </p:spTree>
    <p:extLst>
      <p:ext uri="{BB962C8B-B14F-4D97-AF65-F5344CB8AC3E}">
        <p14:creationId xmlns:p14="http://schemas.microsoft.com/office/powerpoint/2010/main" val="172741715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127" y="772321"/>
            <a:ext cx="2795155" cy="5262979"/>
          </a:xfrm>
          <a:prstGeom prst="rect">
            <a:avLst/>
          </a:prstGeom>
          <a:noFill/>
          <a:ln w="25400">
            <a:noFill/>
          </a:ln>
        </p:spPr>
        <p:txBody>
          <a:bodyPr wrap="square" rtlCol="0">
            <a:spAutoFit/>
          </a:bodyPr>
          <a:lstStyle/>
          <a:p>
            <a:pPr algn="ctr"/>
            <a:r>
              <a:rPr lang="en-US" sz="4800" dirty="0" smtClean="0">
                <a:solidFill>
                  <a:schemeClr val="bg1"/>
                </a:solidFill>
              </a:rPr>
              <a:t>Elders</a:t>
            </a:r>
          </a:p>
          <a:p>
            <a:pPr algn="ctr"/>
            <a:r>
              <a:rPr lang="en-US" sz="4800" dirty="0" smtClean="0">
                <a:solidFill>
                  <a:schemeClr val="bg1"/>
                </a:solidFill>
              </a:rPr>
              <a:t>=</a:t>
            </a:r>
          </a:p>
          <a:p>
            <a:pPr algn="ctr"/>
            <a:r>
              <a:rPr lang="en-US" sz="4800" dirty="0" smtClean="0">
                <a:solidFill>
                  <a:schemeClr val="bg1"/>
                </a:solidFill>
              </a:rPr>
              <a:t>Overseers</a:t>
            </a:r>
          </a:p>
          <a:p>
            <a:pPr algn="ctr"/>
            <a:r>
              <a:rPr lang="en-US" sz="4800" dirty="0" smtClean="0">
                <a:solidFill>
                  <a:schemeClr val="bg1"/>
                </a:solidFill>
              </a:rPr>
              <a:t>=</a:t>
            </a:r>
          </a:p>
          <a:p>
            <a:pPr algn="ctr"/>
            <a:r>
              <a:rPr lang="en-US" sz="4800" dirty="0" smtClean="0">
                <a:solidFill>
                  <a:schemeClr val="bg1"/>
                </a:solidFill>
              </a:rPr>
              <a:t>Shepherds</a:t>
            </a:r>
          </a:p>
          <a:p>
            <a:pPr algn="ctr"/>
            <a:r>
              <a:rPr lang="en-US" sz="4800" dirty="0" smtClean="0">
                <a:solidFill>
                  <a:schemeClr val="bg1"/>
                </a:solidFill>
              </a:rPr>
              <a:t>=</a:t>
            </a:r>
          </a:p>
          <a:p>
            <a:pPr algn="ctr"/>
            <a:r>
              <a:rPr lang="en-US" sz="4800" dirty="0" smtClean="0">
                <a:solidFill>
                  <a:schemeClr val="bg1"/>
                </a:solidFill>
              </a:rPr>
              <a:t>Pastors</a:t>
            </a:r>
            <a:endParaRPr lang="en-US" sz="4800" dirty="0">
              <a:solidFill>
                <a:schemeClr val="bg1"/>
              </a:solidFill>
            </a:endParaRPr>
          </a:p>
        </p:txBody>
      </p:sp>
      <p:sp>
        <p:nvSpPr>
          <p:cNvPr id="3" name="TextBox 2"/>
          <p:cNvSpPr txBox="1"/>
          <p:nvPr/>
        </p:nvSpPr>
        <p:spPr>
          <a:xfrm>
            <a:off x="3595255" y="895431"/>
            <a:ext cx="5548745" cy="5509200"/>
          </a:xfrm>
          <a:prstGeom prst="rect">
            <a:avLst/>
          </a:prstGeom>
          <a:noFill/>
        </p:spPr>
        <p:txBody>
          <a:bodyPr wrap="square" rtlCol="0">
            <a:spAutoFit/>
          </a:bodyPr>
          <a:lstStyle/>
          <a:p>
            <a:r>
              <a:rPr lang="en-US" sz="3200" dirty="0" smtClean="0">
                <a:solidFill>
                  <a:srgbClr val="FFFF00"/>
                </a:solidFill>
              </a:rPr>
              <a:t>Pastor/elders are a unified team</a:t>
            </a:r>
          </a:p>
          <a:p>
            <a:endParaRPr lang="en-US" sz="3200" dirty="0">
              <a:solidFill>
                <a:srgbClr val="FFFF00"/>
              </a:solidFill>
            </a:endParaRPr>
          </a:p>
          <a:p>
            <a:r>
              <a:rPr lang="en-US" sz="3200" dirty="0" smtClean="0">
                <a:solidFill>
                  <a:srgbClr val="FFFF00"/>
                </a:solidFill>
              </a:rPr>
              <a:t>One set of criteria apply to pastors and elders [though perhaps </a:t>
            </a:r>
            <a:r>
              <a:rPr lang="en-US" sz="3200" dirty="0" smtClean="0">
                <a:solidFill>
                  <a:srgbClr val="FFFF00"/>
                </a:solidFill>
              </a:rPr>
              <a:t>more qualifications </a:t>
            </a:r>
            <a:r>
              <a:rPr lang="en-US" sz="3200" dirty="0" smtClean="0">
                <a:solidFill>
                  <a:srgbClr val="FFFF00"/>
                </a:solidFill>
              </a:rPr>
              <a:t>for lead-elder/senior-pastor]</a:t>
            </a:r>
          </a:p>
          <a:p>
            <a:endParaRPr lang="en-US" sz="3200" dirty="0">
              <a:solidFill>
                <a:srgbClr val="FFFF00"/>
              </a:solidFill>
            </a:endParaRPr>
          </a:p>
          <a:p>
            <a:r>
              <a:rPr lang="en-US" sz="3200" dirty="0" smtClean="0">
                <a:solidFill>
                  <a:srgbClr val="FFFF00"/>
                </a:solidFill>
              </a:rPr>
              <a:t>Paid </a:t>
            </a:r>
            <a:r>
              <a:rPr lang="en-US" sz="3200" dirty="0" smtClean="0">
                <a:solidFill>
                  <a:srgbClr val="FFFF00"/>
                </a:solidFill>
              </a:rPr>
              <a:t>ministry staff who are not elders are not </a:t>
            </a:r>
            <a:r>
              <a:rPr lang="en-US" sz="3200" dirty="0" smtClean="0">
                <a:solidFill>
                  <a:srgbClr val="FFFF00"/>
                </a:solidFill>
              </a:rPr>
              <a:t>pastors</a:t>
            </a:r>
          </a:p>
          <a:p>
            <a:endParaRPr lang="en-US" sz="3200" dirty="0">
              <a:solidFill>
                <a:srgbClr val="FFFF00"/>
              </a:solidFill>
            </a:endParaRPr>
          </a:p>
          <a:p>
            <a:r>
              <a:rPr lang="en-US" sz="3200" dirty="0">
                <a:solidFill>
                  <a:srgbClr val="FFFF00"/>
                </a:solidFill>
              </a:rPr>
              <a:t>Assistant pastors are </a:t>
            </a:r>
            <a:r>
              <a:rPr lang="en-US" sz="3200" dirty="0" smtClean="0">
                <a:solidFill>
                  <a:srgbClr val="FFFF00"/>
                </a:solidFill>
              </a:rPr>
              <a:t>elders</a:t>
            </a:r>
            <a:endParaRPr lang="en-US" sz="3200" dirty="0">
              <a:solidFill>
                <a:srgbClr val="FFFF00"/>
              </a:solidFill>
            </a:endParaRPr>
          </a:p>
        </p:txBody>
      </p:sp>
      <p:cxnSp>
        <p:nvCxnSpPr>
          <p:cNvPr id="5" name="Straight Connector 4"/>
          <p:cNvCxnSpPr/>
          <p:nvPr/>
        </p:nvCxnSpPr>
        <p:spPr>
          <a:xfrm>
            <a:off x="3439391" y="176646"/>
            <a:ext cx="0" cy="651510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603845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3046988"/>
          </a:xfrm>
          <a:prstGeom prst="rect">
            <a:avLst/>
          </a:prstGeom>
          <a:noFill/>
          <a:ln w="25400">
            <a:noFill/>
          </a:ln>
        </p:spPr>
        <p:txBody>
          <a:bodyPr wrap="square" rtlCol="0">
            <a:spAutoFit/>
          </a:bodyPr>
          <a:lstStyle/>
          <a:p>
            <a:r>
              <a:rPr lang="en-US" sz="3200" dirty="0">
                <a:solidFill>
                  <a:schemeClr val="bg1"/>
                </a:solidFill>
              </a:rPr>
              <a:t>Acts 20.28-29 NET: </a:t>
            </a:r>
            <a:r>
              <a:rPr lang="en-US" sz="3200" dirty="0" smtClean="0">
                <a:solidFill>
                  <a:schemeClr val="bg1"/>
                </a:solidFill>
              </a:rPr>
              <a:t> “</a:t>
            </a:r>
            <a:r>
              <a:rPr lang="en-US" sz="3200" u="sng" dirty="0">
                <a:solidFill>
                  <a:srgbClr val="FFFF00"/>
                </a:solidFill>
              </a:rPr>
              <a:t>Watch out</a:t>
            </a:r>
            <a:r>
              <a:rPr lang="en-US" sz="3200" dirty="0">
                <a:solidFill>
                  <a:srgbClr val="FFFF00"/>
                </a:solidFill>
              </a:rPr>
              <a:t> </a:t>
            </a:r>
            <a:r>
              <a:rPr lang="en-US" sz="3200" dirty="0">
                <a:solidFill>
                  <a:schemeClr val="bg1"/>
                </a:solidFill>
              </a:rPr>
              <a:t>for yourselves and for all the flock of which the Holy Spirit has made you </a:t>
            </a:r>
            <a:r>
              <a:rPr lang="en-US" sz="3200" u="sng" dirty="0">
                <a:solidFill>
                  <a:srgbClr val="FFFF00"/>
                </a:solidFill>
              </a:rPr>
              <a:t>overseers</a:t>
            </a:r>
            <a:r>
              <a:rPr lang="en-US" sz="3200" dirty="0">
                <a:solidFill>
                  <a:schemeClr val="bg1"/>
                </a:solidFill>
              </a:rPr>
              <a:t>, </a:t>
            </a:r>
            <a:r>
              <a:rPr lang="en-US" sz="3200" u="sng" dirty="0">
                <a:solidFill>
                  <a:srgbClr val="FFFF00"/>
                </a:solidFill>
              </a:rPr>
              <a:t>to shepherd</a:t>
            </a:r>
            <a:r>
              <a:rPr lang="en-US" sz="3200" dirty="0">
                <a:solidFill>
                  <a:srgbClr val="FFFF00"/>
                </a:solidFill>
              </a:rPr>
              <a:t> </a:t>
            </a:r>
            <a:r>
              <a:rPr lang="en-US" sz="3200" dirty="0">
                <a:solidFill>
                  <a:schemeClr val="bg1"/>
                </a:solidFill>
              </a:rPr>
              <a:t>the church of God that he obtained with the blood of his own Son.  I know that after I am gone fierce wolves will come in among you, not sparing the flock.”</a:t>
            </a:r>
          </a:p>
        </p:txBody>
      </p:sp>
    </p:spTree>
    <p:extLst>
      <p:ext uri="{BB962C8B-B14F-4D97-AF65-F5344CB8AC3E}">
        <p14:creationId xmlns:p14="http://schemas.microsoft.com/office/powerpoint/2010/main" val="415507142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6801862"/>
          </a:xfrm>
          <a:prstGeom prst="rect">
            <a:avLst/>
          </a:prstGeom>
          <a:noFill/>
          <a:ln w="25400">
            <a:noFill/>
          </a:ln>
        </p:spPr>
        <p:txBody>
          <a:bodyPr wrap="square" rtlCol="0">
            <a:spAutoFit/>
          </a:bodyPr>
          <a:lstStyle/>
          <a:p>
            <a:pPr lvl="0"/>
            <a:r>
              <a:rPr lang="en-US" sz="3200" dirty="0">
                <a:solidFill>
                  <a:schemeClr val="bg1"/>
                </a:solidFill>
              </a:rPr>
              <a:t>Titus 1.9 NET:  He </a:t>
            </a:r>
            <a:r>
              <a:rPr lang="en-US" sz="3200" dirty="0" smtClean="0">
                <a:solidFill>
                  <a:schemeClr val="bg1"/>
                </a:solidFill>
              </a:rPr>
              <a:t>must </a:t>
            </a:r>
            <a:r>
              <a:rPr lang="en-US" sz="3200" u="sng" dirty="0">
                <a:solidFill>
                  <a:srgbClr val="FFFF00"/>
                </a:solidFill>
              </a:rPr>
              <a:t>hold firmly to the faithful message as it has been taught</a:t>
            </a:r>
            <a:r>
              <a:rPr lang="en-US" sz="3200" dirty="0">
                <a:solidFill>
                  <a:schemeClr val="bg1"/>
                </a:solidFill>
              </a:rPr>
              <a:t>, so that he will be able to </a:t>
            </a:r>
            <a:r>
              <a:rPr lang="en-US" sz="3200" u="sng" dirty="0">
                <a:solidFill>
                  <a:srgbClr val="FFFF00"/>
                </a:solidFill>
              </a:rPr>
              <a:t>give exhortation in such healthy teaching</a:t>
            </a:r>
            <a:r>
              <a:rPr lang="en-US" sz="3200" dirty="0">
                <a:solidFill>
                  <a:schemeClr val="bg1"/>
                </a:solidFill>
              </a:rPr>
              <a:t> and </a:t>
            </a:r>
            <a:r>
              <a:rPr lang="en-US" sz="3200" u="sng" dirty="0">
                <a:solidFill>
                  <a:srgbClr val="FFFF00"/>
                </a:solidFill>
              </a:rPr>
              <a:t>correct those who speak against it</a:t>
            </a:r>
            <a:r>
              <a:rPr lang="en-US" sz="3200" dirty="0">
                <a:solidFill>
                  <a:schemeClr val="bg1"/>
                </a:solidFill>
              </a:rPr>
              <a:t>.</a:t>
            </a:r>
          </a:p>
          <a:p>
            <a:pPr lvl="0"/>
            <a:endParaRPr lang="en-US" sz="3200" dirty="0" smtClean="0">
              <a:solidFill>
                <a:schemeClr val="bg1"/>
              </a:solidFill>
            </a:endParaRPr>
          </a:p>
          <a:p>
            <a:pPr lvl="0"/>
            <a:endParaRPr lang="en-US" sz="2000" dirty="0" smtClean="0">
              <a:solidFill>
                <a:schemeClr val="bg1"/>
              </a:solidFill>
            </a:endParaRPr>
          </a:p>
          <a:p>
            <a:pPr lvl="0"/>
            <a:r>
              <a:rPr lang="en-US" sz="3200" dirty="0" smtClean="0">
                <a:solidFill>
                  <a:schemeClr val="bg1"/>
                </a:solidFill>
              </a:rPr>
              <a:t>1 </a:t>
            </a:r>
            <a:r>
              <a:rPr lang="en-US" sz="3200" dirty="0">
                <a:solidFill>
                  <a:schemeClr val="bg1"/>
                </a:solidFill>
              </a:rPr>
              <a:t>Timothy 3.2 NET:  The overseer then must </a:t>
            </a:r>
            <a:r>
              <a:rPr lang="en-US" sz="3200" dirty="0" smtClean="0">
                <a:solidFill>
                  <a:schemeClr val="bg1"/>
                </a:solidFill>
              </a:rPr>
              <a:t>be… </a:t>
            </a:r>
            <a:r>
              <a:rPr lang="en-US" sz="3200" u="sng" dirty="0">
                <a:solidFill>
                  <a:srgbClr val="FFFF00"/>
                </a:solidFill>
              </a:rPr>
              <a:t>an able teacher</a:t>
            </a:r>
            <a:r>
              <a:rPr lang="en-US" sz="3200" dirty="0">
                <a:solidFill>
                  <a:schemeClr val="bg1"/>
                </a:solidFill>
              </a:rPr>
              <a:t>…</a:t>
            </a:r>
          </a:p>
          <a:p>
            <a:pPr lvl="0"/>
            <a:endParaRPr lang="en-US" sz="3200" dirty="0" smtClean="0">
              <a:solidFill>
                <a:schemeClr val="bg1"/>
              </a:solidFill>
            </a:endParaRPr>
          </a:p>
          <a:p>
            <a:pPr lvl="0"/>
            <a:endParaRPr lang="en-US" sz="2000" dirty="0" smtClean="0">
              <a:solidFill>
                <a:schemeClr val="bg1"/>
              </a:solidFill>
            </a:endParaRPr>
          </a:p>
          <a:p>
            <a:pPr lvl="0"/>
            <a:r>
              <a:rPr lang="en-US" sz="3200" dirty="0" smtClean="0">
                <a:solidFill>
                  <a:schemeClr val="bg1"/>
                </a:solidFill>
              </a:rPr>
              <a:t>1 </a:t>
            </a:r>
            <a:r>
              <a:rPr lang="en-US" sz="3200" dirty="0">
                <a:solidFill>
                  <a:schemeClr val="bg1"/>
                </a:solidFill>
              </a:rPr>
              <a:t>Timothy 5.17 NET:  Elders who provide effective leadership must be counted worthy of double honor, especially those who work hard in </a:t>
            </a:r>
            <a:r>
              <a:rPr lang="en-US" sz="3200" u="sng" dirty="0">
                <a:solidFill>
                  <a:srgbClr val="FFFF00"/>
                </a:solidFill>
              </a:rPr>
              <a:t>speaking and teaching</a:t>
            </a:r>
            <a:r>
              <a:rPr lang="en-US" sz="3200" dirty="0">
                <a:solidFill>
                  <a:schemeClr val="bg1"/>
                </a:solidFill>
              </a:rPr>
              <a:t>.</a:t>
            </a:r>
          </a:p>
        </p:txBody>
      </p:sp>
    </p:spTree>
    <p:extLst>
      <p:ext uri="{BB962C8B-B14F-4D97-AF65-F5344CB8AC3E}">
        <p14:creationId xmlns:p14="http://schemas.microsoft.com/office/powerpoint/2010/main" val="13810408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 y="0"/>
            <a:ext cx="4499264" cy="6986528"/>
          </a:xfrm>
          <a:prstGeom prst="rect">
            <a:avLst/>
          </a:prstGeom>
          <a:noFill/>
          <a:ln w="25400">
            <a:noFill/>
          </a:ln>
        </p:spPr>
        <p:txBody>
          <a:bodyPr wrap="square" rtlCol="0">
            <a:spAutoFit/>
          </a:bodyPr>
          <a:lstStyle/>
          <a:p>
            <a:pPr lvl="0"/>
            <a:r>
              <a:rPr lang="en-US" sz="3200" u="sng" dirty="0" smtClean="0">
                <a:solidFill>
                  <a:srgbClr val="FFFF00"/>
                </a:solidFill>
              </a:rPr>
              <a:t>…hold </a:t>
            </a:r>
            <a:r>
              <a:rPr lang="en-US" sz="3200" u="sng" dirty="0">
                <a:solidFill>
                  <a:srgbClr val="FFFF00"/>
                </a:solidFill>
              </a:rPr>
              <a:t>firmly to the faithful message as it has been </a:t>
            </a:r>
            <a:r>
              <a:rPr lang="en-US" sz="3200" u="sng" dirty="0" smtClean="0">
                <a:solidFill>
                  <a:srgbClr val="FFFF00"/>
                </a:solidFill>
              </a:rPr>
              <a:t>taught…</a:t>
            </a:r>
          </a:p>
          <a:p>
            <a:pPr lvl="0"/>
            <a:endParaRPr lang="en-US" sz="3200" u="sng" dirty="0" smtClean="0">
              <a:solidFill>
                <a:srgbClr val="FFFF00"/>
              </a:solidFill>
            </a:endParaRPr>
          </a:p>
          <a:p>
            <a:pPr lvl="0"/>
            <a:r>
              <a:rPr lang="en-US" sz="3200" u="sng" dirty="0" smtClean="0">
                <a:solidFill>
                  <a:srgbClr val="FFFF00"/>
                </a:solidFill>
              </a:rPr>
              <a:t>…give </a:t>
            </a:r>
            <a:r>
              <a:rPr lang="en-US" sz="3200" u="sng" dirty="0">
                <a:solidFill>
                  <a:srgbClr val="FFFF00"/>
                </a:solidFill>
              </a:rPr>
              <a:t>exhortation in such healthy </a:t>
            </a:r>
            <a:r>
              <a:rPr lang="en-US" sz="3200" u="sng" dirty="0" smtClean="0">
                <a:solidFill>
                  <a:srgbClr val="FFFF00"/>
                </a:solidFill>
              </a:rPr>
              <a:t>teaching…</a:t>
            </a:r>
            <a:r>
              <a:rPr lang="en-US" sz="3200" dirty="0" smtClean="0">
                <a:solidFill>
                  <a:schemeClr val="bg1"/>
                </a:solidFill>
              </a:rPr>
              <a:t> </a:t>
            </a:r>
          </a:p>
          <a:p>
            <a:pPr lvl="0"/>
            <a:endParaRPr lang="en-US" sz="3200" u="sng" dirty="0" smtClean="0">
              <a:solidFill>
                <a:srgbClr val="FFFF00"/>
              </a:solidFill>
            </a:endParaRPr>
          </a:p>
          <a:p>
            <a:pPr lvl="0"/>
            <a:r>
              <a:rPr lang="en-US" sz="3200" u="sng" dirty="0" smtClean="0">
                <a:solidFill>
                  <a:srgbClr val="FFFF00"/>
                </a:solidFill>
              </a:rPr>
              <a:t>…correct </a:t>
            </a:r>
            <a:r>
              <a:rPr lang="en-US" sz="3200" u="sng" dirty="0">
                <a:solidFill>
                  <a:srgbClr val="FFFF00"/>
                </a:solidFill>
              </a:rPr>
              <a:t>those who speak against </a:t>
            </a:r>
            <a:r>
              <a:rPr lang="en-US" sz="3200" u="sng" dirty="0" smtClean="0">
                <a:solidFill>
                  <a:srgbClr val="FFFF00"/>
                </a:solidFill>
              </a:rPr>
              <a:t>it…</a:t>
            </a:r>
            <a:endParaRPr lang="en-US" sz="3200" dirty="0">
              <a:solidFill>
                <a:schemeClr val="bg1"/>
              </a:solidFill>
            </a:endParaRPr>
          </a:p>
          <a:p>
            <a:pPr lvl="0"/>
            <a:endParaRPr lang="en-US" sz="3200" u="sng" dirty="0" smtClean="0">
              <a:solidFill>
                <a:srgbClr val="FFFF00"/>
              </a:solidFill>
            </a:endParaRPr>
          </a:p>
          <a:p>
            <a:pPr lvl="0"/>
            <a:r>
              <a:rPr lang="en-US" sz="3200" u="sng" dirty="0" smtClean="0">
                <a:solidFill>
                  <a:srgbClr val="FFFF00"/>
                </a:solidFill>
              </a:rPr>
              <a:t>…be an </a:t>
            </a:r>
            <a:r>
              <a:rPr lang="en-US" sz="3200" u="sng" dirty="0">
                <a:solidFill>
                  <a:srgbClr val="FFFF00"/>
                </a:solidFill>
              </a:rPr>
              <a:t>able </a:t>
            </a:r>
            <a:r>
              <a:rPr lang="en-US" sz="3200" u="sng" dirty="0" smtClean="0">
                <a:solidFill>
                  <a:srgbClr val="FFFF00"/>
                </a:solidFill>
              </a:rPr>
              <a:t>teacher…</a:t>
            </a:r>
            <a:endParaRPr lang="en-US" sz="2000" dirty="0">
              <a:solidFill>
                <a:schemeClr val="bg1"/>
              </a:solidFill>
            </a:endParaRPr>
          </a:p>
          <a:p>
            <a:pPr lvl="0"/>
            <a:endParaRPr lang="en-US" sz="3200" u="sng" dirty="0" smtClean="0">
              <a:solidFill>
                <a:srgbClr val="FFFF00"/>
              </a:solidFill>
            </a:endParaRPr>
          </a:p>
          <a:p>
            <a:pPr lvl="0"/>
            <a:r>
              <a:rPr lang="en-US" sz="3200" u="sng" dirty="0" smtClean="0">
                <a:solidFill>
                  <a:srgbClr val="FFFF00"/>
                </a:solidFill>
              </a:rPr>
              <a:t>…work </a:t>
            </a:r>
            <a:r>
              <a:rPr lang="en-US" sz="3200" u="sng" dirty="0">
                <a:solidFill>
                  <a:srgbClr val="FFFF00"/>
                </a:solidFill>
              </a:rPr>
              <a:t>hard in speaking and </a:t>
            </a:r>
            <a:r>
              <a:rPr lang="en-US" sz="3200" u="sng" dirty="0" smtClean="0">
                <a:solidFill>
                  <a:srgbClr val="FFFF00"/>
                </a:solidFill>
              </a:rPr>
              <a:t>teaching…</a:t>
            </a:r>
            <a:endParaRPr lang="en-US" sz="3200" dirty="0">
              <a:solidFill>
                <a:schemeClr val="bg1"/>
              </a:solidFill>
            </a:endParaRPr>
          </a:p>
        </p:txBody>
      </p:sp>
      <p:sp>
        <p:nvSpPr>
          <p:cNvPr id="3" name="TextBox 2"/>
          <p:cNvSpPr txBox="1"/>
          <p:nvPr/>
        </p:nvSpPr>
        <p:spPr>
          <a:xfrm>
            <a:off x="4623955" y="0"/>
            <a:ext cx="4520045" cy="7048083"/>
          </a:xfrm>
          <a:prstGeom prst="rect">
            <a:avLst/>
          </a:prstGeom>
          <a:solidFill>
            <a:schemeClr val="accent1">
              <a:lumMod val="40000"/>
              <a:lumOff val="60000"/>
            </a:schemeClr>
          </a:solidFill>
        </p:spPr>
        <p:txBody>
          <a:bodyPr wrap="square" rtlCol="0">
            <a:spAutoFit/>
          </a:bodyPr>
          <a:lstStyle/>
          <a:p>
            <a:pPr marL="285750" indent="-285750" algn="r">
              <a:buFont typeface="Wingdings 2" panose="05020102010507070707" pitchFamily="18" charset="2"/>
              <a:buChar char=""/>
            </a:pPr>
            <a:r>
              <a:rPr lang="en-US" sz="3200" dirty="0" smtClean="0"/>
              <a:t>protect doctrine</a:t>
            </a:r>
          </a:p>
          <a:p>
            <a:pPr marL="285750" indent="-285750" algn="r">
              <a:spcBef>
                <a:spcPts val="1100"/>
              </a:spcBef>
              <a:buFont typeface="Wingdings 2" panose="05020102010507070707" pitchFamily="18" charset="2"/>
              <a:buChar char=""/>
            </a:pPr>
            <a:r>
              <a:rPr lang="en-US" sz="3200" dirty="0" smtClean="0"/>
              <a:t>correct falsehood</a:t>
            </a:r>
          </a:p>
          <a:p>
            <a:pPr marL="285750" indent="-285750" algn="r">
              <a:spcBef>
                <a:spcPts val="1100"/>
              </a:spcBef>
              <a:buFont typeface="Wingdings 2" panose="05020102010507070707" pitchFamily="18" charset="2"/>
              <a:buChar char=""/>
            </a:pPr>
            <a:r>
              <a:rPr lang="en-US" sz="3200" dirty="0" smtClean="0"/>
              <a:t>oversee &amp; train teachers</a:t>
            </a:r>
          </a:p>
          <a:p>
            <a:pPr marL="285750" indent="-285750" algn="r">
              <a:spcBef>
                <a:spcPts val="1100"/>
              </a:spcBef>
              <a:buFont typeface="Wingdings 2" panose="05020102010507070707" pitchFamily="18" charset="2"/>
              <a:buChar char=""/>
            </a:pPr>
            <a:r>
              <a:rPr lang="en-US" sz="3200" dirty="0" smtClean="0"/>
              <a:t>approve curriculum</a:t>
            </a:r>
          </a:p>
          <a:p>
            <a:pPr marL="285750" indent="-285750" algn="r">
              <a:spcBef>
                <a:spcPts val="1100"/>
              </a:spcBef>
              <a:buFont typeface="Wingdings 2" panose="05020102010507070707" pitchFamily="18" charset="2"/>
              <a:buChar char=""/>
            </a:pPr>
            <a:r>
              <a:rPr lang="en-US" sz="3200" dirty="0" smtClean="0"/>
              <a:t>preach</a:t>
            </a:r>
          </a:p>
          <a:p>
            <a:pPr marL="285750" indent="-285750" algn="r">
              <a:spcBef>
                <a:spcPts val="1100"/>
              </a:spcBef>
              <a:buFont typeface="Wingdings 2" panose="05020102010507070707" pitchFamily="18" charset="2"/>
              <a:buChar char=""/>
            </a:pPr>
            <a:r>
              <a:rPr lang="en-US" sz="3200" dirty="0" smtClean="0"/>
              <a:t>teach classes </a:t>
            </a:r>
          </a:p>
          <a:p>
            <a:pPr marL="285750" indent="-285750" algn="r">
              <a:spcBef>
                <a:spcPts val="1100"/>
              </a:spcBef>
              <a:buFont typeface="Wingdings 2" panose="05020102010507070707" pitchFamily="18" charset="2"/>
              <a:buChar char=""/>
            </a:pPr>
            <a:r>
              <a:rPr lang="en-US" sz="3200" dirty="0" smtClean="0"/>
              <a:t>teach small groups</a:t>
            </a:r>
          </a:p>
          <a:p>
            <a:pPr marL="285750" indent="-285750" algn="r">
              <a:spcBef>
                <a:spcPts val="1100"/>
              </a:spcBef>
              <a:buFont typeface="Wingdings 2" panose="05020102010507070707" pitchFamily="18" charset="2"/>
              <a:buChar char=""/>
            </a:pPr>
            <a:r>
              <a:rPr lang="en-US" sz="3200" dirty="0" smtClean="0"/>
              <a:t>mentor</a:t>
            </a:r>
          </a:p>
          <a:p>
            <a:pPr marL="285750" indent="-285750" algn="r">
              <a:spcBef>
                <a:spcPts val="1100"/>
              </a:spcBef>
              <a:buFont typeface="Wingdings 2" panose="05020102010507070707" pitchFamily="18" charset="2"/>
              <a:buChar char=""/>
            </a:pPr>
            <a:r>
              <a:rPr lang="en-US" sz="3200" dirty="0" smtClean="0"/>
              <a:t>counsel</a:t>
            </a:r>
          </a:p>
          <a:p>
            <a:pPr marL="285750" indent="-285750" algn="r">
              <a:spcBef>
                <a:spcPts val="1100"/>
              </a:spcBef>
              <a:buFont typeface="Wingdings 2" panose="05020102010507070707" pitchFamily="18" charset="2"/>
              <a:buChar char=""/>
            </a:pPr>
            <a:r>
              <a:rPr lang="en-US" sz="3200" dirty="0" smtClean="0"/>
              <a:t>evangelize</a:t>
            </a:r>
          </a:p>
          <a:p>
            <a:pPr marL="285750" indent="-285750" algn="r">
              <a:spcBef>
                <a:spcPts val="1100"/>
              </a:spcBef>
              <a:buFont typeface="Wingdings 2" panose="05020102010507070707" pitchFamily="18" charset="2"/>
              <a:buChar char=""/>
            </a:pPr>
            <a:r>
              <a:rPr lang="en-US" sz="3200" dirty="0" smtClean="0"/>
              <a:t>study God’s Word</a:t>
            </a:r>
          </a:p>
        </p:txBody>
      </p:sp>
    </p:spTree>
    <p:extLst>
      <p:ext uri="{BB962C8B-B14F-4D97-AF65-F5344CB8AC3E}">
        <p14:creationId xmlns:p14="http://schemas.microsoft.com/office/powerpoint/2010/main" val="323649841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4524315"/>
          </a:xfrm>
          <a:prstGeom prst="rect">
            <a:avLst/>
          </a:prstGeom>
          <a:noFill/>
          <a:ln w="25400">
            <a:noFill/>
          </a:ln>
        </p:spPr>
        <p:txBody>
          <a:bodyPr wrap="square" rtlCol="0">
            <a:spAutoFit/>
          </a:bodyPr>
          <a:lstStyle/>
          <a:p>
            <a:pPr lvl="0"/>
            <a:r>
              <a:rPr lang="en-US" sz="3200" dirty="0">
                <a:solidFill>
                  <a:schemeClr val="bg1"/>
                </a:solidFill>
              </a:rPr>
              <a:t>1 Peter 5.1-5 NET:  …I urge the elders among you:  </a:t>
            </a:r>
            <a:r>
              <a:rPr lang="en-US" sz="3200" u="sng" dirty="0">
                <a:solidFill>
                  <a:srgbClr val="FFFF00"/>
                </a:solidFill>
              </a:rPr>
              <a:t>Give a shepherd's care</a:t>
            </a:r>
            <a:r>
              <a:rPr lang="en-US" sz="3200" dirty="0">
                <a:solidFill>
                  <a:schemeClr val="bg1"/>
                </a:solidFill>
              </a:rPr>
              <a:t> to God's flock among you, </a:t>
            </a:r>
            <a:r>
              <a:rPr lang="en-US" sz="3200" u="sng" dirty="0">
                <a:solidFill>
                  <a:srgbClr val="FFFF00"/>
                </a:solidFill>
              </a:rPr>
              <a:t>exercising oversight</a:t>
            </a:r>
            <a:r>
              <a:rPr lang="en-US" sz="3200" dirty="0">
                <a:solidFill>
                  <a:schemeClr val="bg1"/>
                </a:solidFill>
              </a:rPr>
              <a:t> not merely as a duty but willingly under God's direction, not for shameful profit but eagerly.  And do not lord it over those entrusted to you, but </a:t>
            </a:r>
            <a:r>
              <a:rPr lang="en-US" sz="3200" u="sng" dirty="0">
                <a:solidFill>
                  <a:srgbClr val="FFFF00"/>
                </a:solidFill>
              </a:rPr>
              <a:t>be examples to the flock</a:t>
            </a:r>
            <a:r>
              <a:rPr lang="en-US" sz="3200" dirty="0">
                <a:solidFill>
                  <a:schemeClr val="bg1"/>
                </a:solidFill>
              </a:rPr>
              <a:t>.  Then when the Chief Shepherd appears, you will receive the crown of glory that never fades away.  In the same way, you who are younger, be subject to the elders…</a:t>
            </a:r>
          </a:p>
        </p:txBody>
      </p:sp>
    </p:spTree>
    <p:extLst>
      <p:ext uri="{BB962C8B-B14F-4D97-AF65-F5344CB8AC3E}">
        <p14:creationId xmlns:p14="http://schemas.microsoft.com/office/powerpoint/2010/main" val="198789527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584775"/>
          </a:xfrm>
          <a:prstGeom prst="rect">
            <a:avLst/>
          </a:prstGeom>
          <a:noFill/>
          <a:ln w="25400">
            <a:noFill/>
          </a:ln>
        </p:spPr>
        <p:txBody>
          <a:bodyPr wrap="square" rtlCol="0">
            <a:spAutoFit/>
          </a:bodyPr>
          <a:lstStyle/>
          <a:p>
            <a:pPr lvl="0"/>
            <a:r>
              <a:rPr lang="en-US" sz="3200" dirty="0">
                <a:solidFill>
                  <a:schemeClr val="bg1"/>
                </a:solidFill>
              </a:rPr>
              <a:t>1 Peter 5.1-5 NET:  </a:t>
            </a:r>
            <a:r>
              <a:rPr lang="en-US" sz="3200" u="sng" dirty="0" smtClean="0">
                <a:solidFill>
                  <a:srgbClr val="FFFF00"/>
                </a:solidFill>
              </a:rPr>
              <a:t>exercising oversight</a:t>
            </a:r>
            <a:endParaRPr lang="en-US" sz="3200" dirty="0">
              <a:solidFill>
                <a:schemeClr val="bg1"/>
              </a:solidFill>
            </a:endParaRPr>
          </a:p>
        </p:txBody>
      </p:sp>
      <p:sp>
        <p:nvSpPr>
          <p:cNvPr id="3" name="TextBox 2"/>
          <p:cNvSpPr txBox="1"/>
          <p:nvPr/>
        </p:nvSpPr>
        <p:spPr>
          <a:xfrm>
            <a:off x="0" y="789709"/>
            <a:ext cx="9144000" cy="6401753"/>
          </a:xfrm>
          <a:prstGeom prst="rect">
            <a:avLst/>
          </a:prstGeom>
          <a:solidFill>
            <a:schemeClr val="accent1">
              <a:lumMod val="40000"/>
              <a:lumOff val="60000"/>
            </a:schemeClr>
          </a:solidFill>
        </p:spPr>
        <p:txBody>
          <a:bodyPr wrap="square" rtlCol="0">
            <a:spAutoFit/>
          </a:bodyPr>
          <a:lstStyle/>
          <a:p>
            <a:pPr marL="285750" indent="-285750">
              <a:buFont typeface="Wingdings 2" panose="05020102010507070707" pitchFamily="18" charset="2"/>
              <a:buChar char=""/>
            </a:pPr>
            <a:r>
              <a:rPr lang="en-US" sz="3200" dirty="0" smtClean="0"/>
              <a:t>serve as the church board of directors</a:t>
            </a:r>
          </a:p>
          <a:p>
            <a:pPr marL="285750" indent="-285750">
              <a:spcBef>
                <a:spcPts val="1200"/>
              </a:spcBef>
              <a:buFont typeface="Wingdings 2" panose="05020102010507070707" pitchFamily="18" charset="2"/>
              <a:buChar char=""/>
            </a:pPr>
            <a:r>
              <a:rPr lang="en-US" sz="3200" dirty="0" smtClean="0"/>
              <a:t>authorize church decisions</a:t>
            </a:r>
          </a:p>
          <a:p>
            <a:pPr marL="285750" indent="-285750">
              <a:spcBef>
                <a:spcPts val="1200"/>
              </a:spcBef>
              <a:buFont typeface="Wingdings 2" panose="05020102010507070707" pitchFamily="18" charset="2"/>
              <a:buChar char=""/>
            </a:pPr>
            <a:r>
              <a:rPr lang="en-US" sz="3200" dirty="0" smtClean="0"/>
              <a:t>represent the church in public</a:t>
            </a:r>
          </a:p>
          <a:p>
            <a:pPr marL="285750" indent="-285750">
              <a:spcBef>
                <a:spcPts val="1200"/>
              </a:spcBef>
              <a:buFont typeface="Wingdings 2" panose="05020102010507070707" pitchFamily="18" charset="2"/>
              <a:buChar char=""/>
            </a:pPr>
            <a:r>
              <a:rPr lang="en-US" sz="3200" dirty="0" smtClean="0"/>
              <a:t>coordinate with other churches</a:t>
            </a:r>
          </a:p>
          <a:p>
            <a:pPr marL="285750" indent="-285750">
              <a:spcBef>
                <a:spcPts val="1200"/>
              </a:spcBef>
              <a:buFont typeface="Wingdings 2" panose="05020102010507070707" pitchFamily="18" charset="2"/>
              <a:buChar char=""/>
            </a:pPr>
            <a:r>
              <a:rPr lang="en-US" sz="3200" dirty="0" smtClean="0"/>
              <a:t>ordain others into church offices</a:t>
            </a:r>
          </a:p>
          <a:p>
            <a:pPr marL="285750" indent="-285750">
              <a:spcBef>
                <a:spcPts val="1200"/>
              </a:spcBef>
              <a:buFont typeface="Wingdings 2" panose="05020102010507070707" pitchFamily="18" charset="2"/>
              <a:buChar char=""/>
            </a:pPr>
            <a:r>
              <a:rPr lang="en-US" sz="3200" dirty="0" smtClean="0"/>
              <a:t>engage in strategic planning</a:t>
            </a:r>
          </a:p>
          <a:p>
            <a:pPr marL="285750" indent="-285750">
              <a:spcBef>
                <a:spcPts val="1200"/>
              </a:spcBef>
              <a:buFont typeface="Wingdings 2" panose="05020102010507070707" pitchFamily="18" charset="2"/>
              <a:buChar char=""/>
            </a:pPr>
            <a:r>
              <a:rPr lang="en-US" sz="3200" dirty="0" smtClean="0"/>
              <a:t>provide vision casting</a:t>
            </a:r>
          </a:p>
          <a:p>
            <a:pPr marL="285750" indent="-285750">
              <a:spcBef>
                <a:spcPts val="1200"/>
              </a:spcBef>
              <a:buFont typeface="Wingdings 2" panose="05020102010507070707" pitchFamily="18" charset="2"/>
              <a:buChar char=""/>
            </a:pPr>
            <a:r>
              <a:rPr lang="en-US" sz="3200" dirty="0" smtClean="0"/>
              <a:t>establish sound ministry procedures</a:t>
            </a:r>
          </a:p>
          <a:p>
            <a:pPr marL="285750" indent="-285750">
              <a:spcBef>
                <a:spcPts val="1200"/>
              </a:spcBef>
              <a:buFont typeface="Wingdings 2" panose="05020102010507070707" pitchFamily="18" charset="2"/>
              <a:buChar char=""/>
            </a:pPr>
            <a:r>
              <a:rPr lang="en-US" sz="3200" dirty="0" smtClean="0"/>
              <a:t>ensure ministry health and functionality</a:t>
            </a:r>
          </a:p>
          <a:p>
            <a:pPr>
              <a:spcBef>
                <a:spcPts val="1200"/>
              </a:spcBef>
            </a:pPr>
            <a:endParaRPr lang="en-US" sz="3200" dirty="0" smtClean="0"/>
          </a:p>
        </p:txBody>
      </p:sp>
    </p:spTree>
    <p:extLst>
      <p:ext uri="{BB962C8B-B14F-4D97-AF65-F5344CB8AC3E}">
        <p14:creationId xmlns:p14="http://schemas.microsoft.com/office/powerpoint/2010/main" val="211144504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144000" cy="584775"/>
          </a:xfrm>
          <a:prstGeom prst="rect">
            <a:avLst/>
          </a:prstGeom>
          <a:noFill/>
          <a:ln w="25400">
            <a:noFill/>
          </a:ln>
        </p:spPr>
        <p:txBody>
          <a:bodyPr wrap="square" rtlCol="0">
            <a:spAutoFit/>
          </a:bodyPr>
          <a:lstStyle/>
          <a:p>
            <a:pPr lvl="0"/>
            <a:r>
              <a:rPr lang="en-US" sz="3200" dirty="0">
                <a:solidFill>
                  <a:schemeClr val="bg1"/>
                </a:solidFill>
              </a:rPr>
              <a:t>1 Peter 5.1-5 NET: </a:t>
            </a:r>
            <a:r>
              <a:rPr lang="en-US" sz="3200" u="sng" dirty="0">
                <a:solidFill>
                  <a:srgbClr val="FFFF00"/>
                </a:solidFill>
              </a:rPr>
              <a:t>be examples to the flock</a:t>
            </a:r>
            <a:endParaRPr lang="en-US" sz="3200" dirty="0">
              <a:solidFill>
                <a:schemeClr val="bg1"/>
              </a:solidFill>
            </a:endParaRPr>
          </a:p>
        </p:txBody>
      </p:sp>
      <p:sp>
        <p:nvSpPr>
          <p:cNvPr id="3" name="TextBox 2"/>
          <p:cNvSpPr txBox="1"/>
          <p:nvPr/>
        </p:nvSpPr>
        <p:spPr>
          <a:xfrm>
            <a:off x="0" y="789709"/>
            <a:ext cx="9144000" cy="6401753"/>
          </a:xfrm>
          <a:prstGeom prst="rect">
            <a:avLst/>
          </a:prstGeom>
          <a:solidFill>
            <a:schemeClr val="accent1">
              <a:lumMod val="40000"/>
              <a:lumOff val="60000"/>
            </a:schemeClr>
          </a:solidFill>
        </p:spPr>
        <p:txBody>
          <a:bodyPr wrap="square" rtlCol="0">
            <a:spAutoFit/>
          </a:bodyPr>
          <a:lstStyle/>
          <a:p>
            <a:pPr marL="285750" indent="-285750">
              <a:buFont typeface="Wingdings 2" panose="05020102010507070707" pitchFamily="18" charset="2"/>
              <a:buChar char=""/>
            </a:pPr>
            <a:r>
              <a:rPr lang="en-US" sz="3200" dirty="0" smtClean="0"/>
              <a:t>oversee worship in church services</a:t>
            </a:r>
          </a:p>
          <a:p>
            <a:pPr marL="285750" indent="-285750">
              <a:spcBef>
                <a:spcPts val="1200"/>
              </a:spcBef>
              <a:buFont typeface="Wingdings 2" panose="05020102010507070707" pitchFamily="18" charset="2"/>
              <a:buChar char=""/>
            </a:pPr>
            <a:r>
              <a:rPr lang="en-US" sz="3200" dirty="0" smtClean="0"/>
              <a:t>administrate the ordinances</a:t>
            </a:r>
          </a:p>
          <a:p>
            <a:pPr marL="285750" indent="-285750">
              <a:spcBef>
                <a:spcPts val="1200"/>
              </a:spcBef>
              <a:buFont typeface="Wingdings 2" panose="05020102010507070707" pitchFamily="18" charset="2"/>
              <a:buChar char=""/>
            </a:pPr>
            <a:r>
              <a:rPr lang="en-US" sz="3200" dirty="0" smtClean="0"/>
              <a:t>provide effective teaching</a:t>
            </a:r>
          </a:p>
          <a:p>
            <a:pPr marL="285750" indent="-285750">
              <a:spcBef>
                <a:spcPts val="1200"/>
              </a:spcBef>
              <a:buFont typeface="Wingdings 2" panose="05020102010507070707" pitchFamily="18" charset="2"/>
              <a:buChar char=""/>
            </a:pPr>
            <a:r>
              <a:rPr lang="en-US" sz="3200" dirty="0" smtClean="0"/>
              <a:t>lead and coach other spiritual leaders</a:t>
            </a:r>
          </a:p>
          <a:p>
            <a:pPr marL="285750" indent="-285750">
              <a:spcBef>
                <a:spcPts val="1200"/>
              </a:spcBef>
              <a:buFont typeface="Wingdings 2" panose="05020102010507070707" pitchFamily="18" charset="2"/>
              <a:buChar char=""/>
            </a:pPr>
            <a:r>
              <a:rPr lang="en-US" sz="3200" dirty="0" smtClean="0"/>
              <a:t>exemplify Christian character and lifestyle</a:t>
            </a:r>
          </a:p>
          <a:p>
            <a:pPr marL="285750" indent="-285750">
              <a:spcBef>
                <a:spcPts val="1200"/>
              </a:spcBef>
              <a:buFont typeface="Wingdings 2" panose="05020102010507070707" pitchFamily="18" charset="2"/>
              <a:buChar char=""/>
            </a:pPr>
            <a:endParaRPr lang="en-US" sz="3200" dirty="0"/>
          </a:p>
          <a:p>
            <a:pPr marL="285750" indent="-285750">
              <a:spcBef>
                <a:spcPts val="1200"/>
              </a:spcBef>
              <a:buFont typeface="Wingdings 2" panose="05020102010507070707" pitchFamily="18" charset="2"/>
              <a:buChar char=""/>
            </a:pPr>
            <a:endParaRPr lang="en-US" sz="3200" dirty="0" smtClean="0"/>
          </a:p>
          <a:p>
            <a:pPr marL="285750" indent="-285750">
              <a:spcBef>
                <a:spcPts val="1200"/>
              </a:spcBef>
              <a:buFont typeface="Wingdings 2" panose="05020102010507070707" pitchFamily="18" charset="2"/>
              <a:buChar char=""/>
            </a:pPr>
            <a:endParaRPr lang="en-US" sz="3200" dirty="0"/>
          </a:p>
          <a:p>
            <a:pPr marL="285750" indent="-285750">
              <a:spcBef>
                <a:spcPts val="1200"/>
              </a:spcBef>
              <a:buFont typeface="Wingdings 2" panose="05020102010507070707" pitchFamily="18" charset="2"/>
              <a:buChar char=""/>
            </a:pPr>
            <a:endParaRPr lang="en-US" sz="3200" dirty="0" smtClean="0"/>
          </a:p>
          <a:p>
            <a:pPr>
              <a:spcBef>
                <a:spcPts val="1200"/>
              </a:spcBef>
            </a:pPr>
            <a:endParaRPr lang="en-US" sz="3200" dirty="0" smtClean="0"/>
          </a:p>
        </p:txBody>
      </p:sp>
    </p:spTree>
    <p:extLst>
      <p:ext uri="{BB962C8B-B14F-4D97-AF65-F5344CB8AC3E}">
        <p14:creationId xmlns:p14="http://schemas.microsoft.com/office/powerpoint/2010/main" val="254167753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601</TotalTime>
  <Words>3705</Words>
  <Application>Microsoft Office PowerPoint</Application>
  <PresentationFormat>On-screen Show (4:3)</PresentationFormat>
  <Paragraphs>153</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Calibri Light</vt:lpstr>
      <vt:lpstr>Wingdings 2</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Groben</dc:creator>
  <cp:lastModifiedBy>William Groben</cp:lastModifiedBy>
  <cp:revision>33</cp:revision>
  <dcterms:created xsi:type="dcterms:W3CDTF">2014-12-03T16:12:19Z</dcterms:created>
  <dcterms:modified xsi:type="dcterms:W3CDTF">2014-12-10T12:55:27Z</dcterms:modified>
</cp:coreProperties>
</file>